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73" r:id="rId5"/>
    <p:sldId id="265" r:id="rId6"/>
    <p:sldId id="274" r:id="rId7"/>
    <p:sldId id="259" r:id="rId8"/>
    <p:sldId id="280" r:id="rId9"/>
    <p:sldId id="281" r:id="rId10"/>
    <p:sldId id="272" r:id="rId11"/>
    <p:sldId id="260" r:id="rId12"/>
    <p:sldId id="262" r:id="rId13"/>
    <p:sldId id="279" r:id="rId14"/>
    <p:sldId id="275" r:id="rId15"/>
    <p:sldId id="261" r:id="rId16"/>
    <p:sldId id="263" r:id="rId17"/>
    <p:sldId id="276" r:id="rId18"/>
    <p:sldId id="277" r:id="rId19"/>
    <p:sldId id="278" r:id="rId20"/>
    <p:sldId id="264" r:id="rId21"/>
    <p:sldId id="269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119E-9497-4852-9E8E-334F4B41102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EF71A2-ABA7-4ECD-8FAA-11129EB0619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119E-9497-4852-9E8E-334F4B41102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71A2-ABA7-4ECD-8FAA-11129EB06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119E-9497-4852-9E8E-334F4B41102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71A2-ABA7-4ECD-8FAA-11129EB06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FB9119E-9497-4852-9E8E-334F4B41102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EF71A2-ABA7-4ECD-8FAA-11129EB0619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119E-9497-4852-9E8E-334F4B41102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EF71A2-ABA7-4ECD-8FAA-11129EB0619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119E-9497-4852-9E8E-334F4B41102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EF71A2-ABA7-4ECD-8FAA-11129EB0619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119E-9497-4852-9E8E-334F4B41102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EF71A2-ABA7-4ECD-8FAA-11129EB0619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1FB9119E-9497-4852-9E8E-334F4B41102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EF71A2-ABA7-4ECD-8FAA-11129EB0619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119E-9497-4852-9E8E-334F4B41102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F71A2-ABA7-4ECD-8FAA-11129EB061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119E-9497-4852-9E8E-334F4B41102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EF71A2-ABA7-4ECD-8FAA-11129EB0619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119E-9497-4852-9E8E-334F4B41102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EF71A2-ABA7-4ECD-8FAA-11129EB0619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9119E-9497-4852-9E8E-334F4B411020}" type="datetimeFigureOut">
              <a:rPr lang="en-US" smtClean="0"/>
              <a:t>11/29/2016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F71A2-ABA7-4ECD-8FAA-11129EB0619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times.com/2013/02/17/magazine/do-illegal-immigrants-actually-hurt-the-us-economy.html" TargetMode="External"/><Relationship Id="rId2" Type="http://schemas.openxmlformats.org/officeDocument/2006/relationships/hyperlink" Target="http://www.choicesmagazine.org/choices-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immigration.procon.org/view.answers.php?questionID=000788" TargetMode="External"/><Relationship Id="rId4" Type="http://schemas.openxmlformats.org/officeDocument/2006/relationships/hyperlink" Target="http://www.pbs.org/newshour/making-sense/americas-boomers-and-undocumented-immigrants-need-each-other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629400" cy="2251579"/>
          </a:xfrm>
        </p:spPr>
        <p:txBody>
          <a:bodyPr/>
          <a:lstStyle/>
          <a:p>
            <a:r>
              <a:rPr lang="en-US" dirty="0" smtClean="0"/>
              <a:t>Illegal Immigration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Karen Moreno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636" y="152400"/>
            <a:ext cx="9109364" cy="1905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How do Immigrants impact the economy of </a:t>
            </a:r>
            <a:r>
              <a:rPr lang="en-US" sz="4000" dirty="0" smtClean="0"/>
              <a:t>Agriculture?</a:t>
            </a:r>
            <a:endParaRPr lang="en-US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7162800" cy="4114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09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86100" y="381000"/>
            <a:ext cx="5410200" cy="441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Labor economist say illegal immigration provides a great labor supplies.</a:t>
            </a:r>
          </a:p>
          <a:p>
            <a:r>
              <a:rPr lang="en-US" sz="2800" dirty="0" smtClean="0"/>
              <a:t>Economist have predicted that without this source of labor, the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economic growth</a:t>
            </a:r>
            <a:r>
              <a:rPr lang="en-US" sz="2800" b="1" dirty="0" smtClean="0"/>
              <a:t> </a:t>
            </a:r>
            <a:r>
              <a:rPr lang="en-US" sz="2800" dirty="0" smtClean="0"/>
              <a:t>of the country would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decline by 250 billion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990600"/>
            <a:ext cx="2073348" cy="1979466"/>
          </a:xfrm>
        </p:spPr>
        <p:txBody>
          <a:bodyPr/>
          <a:lstStyle/>
          <a:p>
            <a:r>
              <a:rPr lang="en-US" dirty="0" smtClean="0"/>
              <a:t>Labor  in Ag.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43745"/>
            <a:ext cx="7010400" cy="2972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22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352800" y="228600"/>
            <a:ext cx="4876800" cy="6172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Due to the </a:t>
            </a:r>
            <a:r>
              <a:rPr lang="en-US" sz="2400" b="1" dirty="0" smtClean="0"/>
              <a:t>cheap labor </a:t>
            </a:r>
            <a:r>
              <a:rPr lang="en-US" sz="2400" dirty="0" smtClean="0"/>
              <a:t>illegal immigrant provide. Goods have lower costs because not a lot of money is spent paying field workers.</a:t>
            </a:r>
          </a:p>
          <a:p>
            <a:endParaRPr lang="en-US" sz="2400" dirty="0"/>
          </a:p>
          <a:p>
            <a:r>
              <a:rPr lang="en-US" sz="2400" dirty="0" smtClean="0"/>
              <a:t>The reason for this is because illegal immigrants get paid </a:t>
            </a:r>
            <a:r>
              <a:rPr lang="en-US" sz="2400" b="1" dirty="0" smtClean="0"/>
              <a:t>20% less than legal workers.</a:t>
            </a:r>
          </a:p>
          <a:p>
            <a:endParaRPr lang="en-US" sz="2400" dirty="0"/>
          </a:p>
          <a:p>
            <a:r>
              <a:rPr lang="en-US" sz="2400" dirty="0" smtClean="0"/>
              <a:t>Result:</a:t>
            </a:r>
          </a:p>
          <a:p>
            <a:pPr lvl="1"/>
            <a:r>
              <a:rPr lang="en-US" sz="2400" b="1" dirty="0" smtClean="0">
                <a:solidFill>
                  <a:srgbClr val="002060"/>
                </a:solidFill>
              </a:rPr>
              <a:t>Lower prices </a:t>
            </a:r>
            <a:r>
              <a:rPr lang="en-US" sz="2400" dirty="0" smtClean="0"/>
              <a:t>for </a:t>
            </a:r>
            <a:r>
              <a:rPr lang="en-US" sz="2400" b="1" dirty="0" smtClean="0">
                <a:solidFill>
                  <a:srgbClr val="002060"/>
                </a:solidFill>
              </a:rPr>
              <a:t>consumers</a:t>
            </a:r>
          </a:p>
          <a:p>
            <a:pPr lvl="1"/>
            <a:r>
              <a:rPr lang="en-US" sz="2400" b="1" dirty="0" smtClean="0">
                <a:solidFill>
                  <a:srgbClr val="002060"/>
                </a:solidFill>
              </a:rPr>
              <a:t>Higher profits </a:t>
            </a:r>
            <a:r>
              <a:rPr lang="en-US" sz="2400" dirty="0" smtClean="0"/>
              <a:t>for </a:t>
            </a:r>
            <a:r>
              <a:rPr lang="en-US" sz="2400" b="1" dirty="0" smtClean="0">
                <a:solidFill>
                  <a:srgbClr val="002060"/>
                </a:solidFill>
              </a:rPr>
              <a:t>employers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8616" y="374072"/>
            <a:ext cx="2073348" cy="1979466"/>
          </a:xfrm>
        </p:spPr>
        <p:txBody>
          <a:bodyPr/>
          <a:lstStyle/>
          <a:p>
            <a:r>
              <a:rPr lang="en-US" dirty="0" smtClean="0"/>
              <a:t>Costs: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2286000" cy="3325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93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352800" y="304800"/>
            <a:ext cx="5334000" cy="25146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Florida Strawberry industry suffers</a:t>
            </a:r>
          </a:p>
          <a:p>
            <a:r>
              <a:rPr lang="en-US" sz="2400" dirty="0" smtClean="0"/>
              <a:t>Completion with Mexico Hardens</a:t>
            </a:r>
          </a:p>
          <a:p>
            <a:pPr lvl="1"/>
            <a:r>
              <a:rPr lang="en-US" sz="2400" dirty="0" smtClean="0"/>
              <a:t>Cost to grow, harvest, and pack on acre of strawberries</a:t>
            </a:r>
          </a:p>
          <a:p>
            <a:pPr lvl="1"/>
            <a:r>
              <a:rPr lang="en-US" sz="2400" dirty="0" smtClean="0"/>
              <a:t>Lack of laborers because of decline in number of illegal immigrants (Guan, 2015)</a:t>
            </a:r>
          </a:p>
          <a:p>
            <a:pPr lvl="1"/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457200"/>
            <a:ext cx="3200400" cy="2057400"/>
          </a:xfrm>
        </p:spPr>
        <p:txBody>
          <a:bodyPr>
            <a:normAutofit/>
          </a:bodyPr>
          <a:lstStyle/>
          <a:p>
            <a:r>
              <a:rPr lang="en-US" dirty="0" smtClean="0"/>
              <a:t>Evidence that supports the need for immigrants in agriculture, </a:t>
            </a:r>
            <a:r>
              <a:rPr lang="en-US" dirty="0" smtClean="0">
                <a:solidFill>
                  <a:srgbClr val="C00000"/>
                </a:solidFill>
              </a:rPr>
              <a:t>“Florida Strawberry Industry Suffers”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82" y="3200400"/>
            <a:ext cx="6043507" cy="3276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98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905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How does illegal immigration keep the country thriving?</a:t>
            </a:r>
            <a:endParaRPr lang="en-US" sz="4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0"/>
            <a:ext cx="6172200" cy="4114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23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657600" y="159351"/>
            <a:ext cx="5257800" cy="6470049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sz="5100" dirty="0"/>
          </a:p>
          <a:p>
            <a:r>
              <a:rPr lang="en-US" sz="5100" dirty="0" smtClean="0"/>
              <a:t>Immigrant investments and composition of things allow for many jobs to be created. </a:t>
            </a:r>
            <a:endParaRPr lang="en-US" sz="5100" dirty="0"/>
          </a:p>
          <a:p>
            <a:r>
              <a:rPr lang="en-US" sz="5100" dirty="0" smtClean="0"/>
              <a:t>When an illegal immigrant goes to the store and buys products they are allowing for a cashier, manager, or even janitor to maintain a job.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2455" y="1143000"/>
            <a:ext cx="2073348" cy="1979466"/>
          </a:xfrm>
        </p:spPr>
        <p:txBody>
          <a:bodyPr/>
          <a:lstStyle/>
          <a:p>
            <a:r>
              <a:rPr lang="en-US" dirty="0" smtClean="0"/>
              <a:t>How does Illegal immigration help?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3429000" cy="2137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00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276600" y="304800"/>
            <a:ext cx="4224528" cy="3886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Due to money being spent by illegal immigrants</a:t>
            </a:r>
          </a:p>
          <a:p>
            <a:r>
              <a:rPr lang="en-US" sz="2800" dirty="0" smtClean="0"/>
              <a:t>The total goods and services that immigrant contribute to </a:t>
            </a:r>
            <a:r>
              <a:rPr lang="en-US" sz="2800" b="1" dirty="0" smtClean="0"/>
              <a:t>totals to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$800,000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2073348" cy="1979466"/>
          </a:xfrm>
        </p:spPr>
        <p:txBody>
          <a:bodyPr/>
          <a:lstStyle/>
          <a:p>
            <a:r>
              <a:rPr lang="en-US" dirty="0" smtClean="0"/>
              <a:t>More economic help: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43745"/>
            <a:ext cx="4953000" cy="297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61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916104" y="617080"/>
            <a:ext cx="5694495" cy="570751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Immigrant spending helps</a:t>
            </a:r>
          </a:p>
          <a:p>
            <a:pPr lvl="1"/>
            <a:r>
              <a:rPr lang="en-US" sz="2800" b="1" dirty="0" smtClean="0">
                <a:solidFill>
                  <a:srgbClr val="002060"/>
                </a:solidFill>
              </a:rPr>
              <a:t>Business</a:t>
            </a:r>
          </a:p>
          <a:p>
            <a:pPr lvl="2"/>
            <a:r>
              <a:rPr lang="en-US" sz="2800" dirty="0" smtClean="0"/>
              <a:t>Help maintain business existent</a:t>
            </a:r>
          </a:p>
          <a:p>
            <a:pPr lvl="2"/>
            <a:r>
              <a:rPr lang="en-US" sz="2800" dirty="0" smtClean="0"/>
              <a:t>Example: Central Valley, with much of the population being illegal immigrants, small business would close without their prescience.</a:t>
            </a:r>
          </a:p>
          <a:p>
            <a:pPr lvl="2"/>
            <a:r>
              <a:rPr lang="en-US" sz="2800" dirty="0" smtClean="0"/>
              <a:t>Example: Arizona</a:t>
            </a:r>
          </a:p>
          <a:p>
            <a:pPr lvl="1"/>
            <a:r>
              <a:rPr lang="en-US" sz="2800" b="1" dirty="0" smtClean="0">
                <a:solidFill>
                  <a:srgbClr val="002060"/>
                </a:solidFill>
              </a:rPr>
              <a:t>Employees</a:t>
            </a:r>
          </a:p>
          <a:p>
            <a:pPr lvl="2"/>
            <a:r>
              <a:rPr lang="en-US" sz="2800" dirty="0" smtClean="0"/>
              <a:t>Creates jobs for employees because many businesses are continually visited by illegal immigrants who spend their money there.</a:t>
            </a:r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85800"/>
            <a:ext cx="2073348" cy="1979466"/>
          </a:xfrm>
        </p:spPr>
        <p:txBody>
          <a:bodyPr/>
          <a:lstStyle/>
          <a:p>
            <a:r>
              <a:rPr lang="en-US" dirty="0" smtClean="0"/>
              <a:t>Who Do they Help? How Do they help them?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99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038600" y="533400"/>
            <a:ext cx="4724400" cy="55626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Giovanni </a:t>
            </a:r>
            <a:r>
              <a:rPr lang="en-US" sz="2400" b="1" dirty="0" err="1" smtClean="0"/>
              <a:t>Peri</a:t>
            </a:r>
            <a:r>
              <a:rPr lang="en-US" sz="2400" dirty="0" smtClean="0"/>
              <a:t>, an Economist at </a:t>
            </a:r>
            <a:r>
              <a:rPr lang="en-US" sz="2400" b="1" dirty="0" smtClean="0"/>
              <a:t>UC Davis</a:t>
            </a:r>
            <a:r>
              <a:rPr lang="en-US" sz="2400" dirty="0" smtClean="0"/>
              <a:t>,  conducted a study on how illegal immigrants help professional/ skilled workers.</a:t>
            </a:r>
          </a:p>
          <a:p>
            <a:r>
              <a:rPr lang="en-US" sz="2400" dirty="0" smtClean="0"/>
              <a:t>The way in which he was a able to study this was by comparing states with illegal immigrants and states who had a much more smaller amount of illegal immigrants.</a:t>
            </a:r>
          </a:p>
          <a:p>
            <a:r>
              <a:rPr lang="en-US" sz="2400" dirty="0" smtClean="0"/>
              <a:t>He discovered that illegal immigrant have actually help increase the wages of professionals!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95227"/>
            <a:ext cx="3352800" cy="2009946"/>
          </a:xfrm>
        </p:spPr>
        <p:txBody>
          <a:bodyPr/>
          <a:lstStyle/>
          <a:p>
            <a:r>
              <a:rPr lang="en-US" dirty="0" smtClean="0"/>
              <a:t>Help they Professionals/ Skilled Workers: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2905125" cy="4162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26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27218" y="214312"/>
            <a:ext cx="6096000" cy="6324600"/>
          </a:xfrm>
        </p:spPr>
        <p:txBody>
          <a:bodyPr/>
          <a:lstStyle/>
          <a:p>
            <a:pPr indent="-285750"/>
            <a:r>
              <a:rPr lang="en-US" sz="2400" dirty="0" smtClean="0"/>
              <a:t>In “ Wealth of Nations” by Adam Smith, he describes that a characteristic of a good economy is the distribution of jobs to the people who  are skilled in a specific area.</a:t>
            </a:r>
          </a:p>
          <a:p>
            <a:pPr indent="-285750"/>
            <a:r>
              <a:rPr lang="en-US" sz="2400" dirty="0" smtClean="0"/>
              <a:t>That same concept applies to </a:t>
            </a:r>
            <a:r>
              <a:rPr lang="en-US" sz="2400" dirty="0" err="1" smtClean="0"/>
              <a:t>Peri’s</a:t>
            </a:r>
            <a:r>
              <a:rPr lang="en-US" sz="2400" dirty="0" smtClean="0"/>
              <a:t> findings.</a:t>
            </a:r>
          </a:p>
          <a:p>
            <a:pPr indent="-285750"/>
            <a:r>
              <a:rPr lang="en-US" sz="2400" dirty="0" smtClean="0"/>
              <a:t>Example</a:t>
            </a:r>
          </a:p>
          <a:p>
            <a:pPr lvl="1"/>
            <a:r>
              <a:rPr lang="en-US" sz="2400" dirty="0" smtClean="0"/>
              <a:t>If an illegal immigrant takes over routine jobs, then, skilled workers like carpenters and electricians can concentrate entirely on what they do best.</a:t>
            </a:r>
          </a:p>
          <a:p>
            <a:r>
              <a:rPr lang="en-US" sz="2400" dirty="0" err="1" smtClean="0"/>
              <a:t>Peris</a:t>
            </a:r>
            <a:r>
              <a:rPr lang="en-US" sz="2400" dirty="0" smtClean="0"/>
              <a:t> final conclusions were very impressive as he discovered that from 1990 to 2007, illegal immigrant helped increase the salary's of skilled workers by </a:t>
            </a:r>
            <a:r>
              <a:rPr lang="en-US" sz="2400" b="1" dirty="0" smtClean="0"/>
              <a:t>more than 10%. </a:t>
            </a:r>
            <a:r>
              <a:rPr lang="en-US" sz="2400" i="0" dirty="0" smtClean="0"/>
              <a:t>(Davidson, 2013)</a:t>
            </a:r>
          </a:p>
          <a:p>
            <a:pPr marL="0" indent="-1143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0891" y="228600"/>
            <a:ext cx="2073348" cy="1979466"/>
          </a:xfrm>
        </p:spPr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143000"/>
            <a:ext cx="2819400" cy="2233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75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619375" y="6927"/>
            <a:ext cx="6248400" cy="5867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Illegal  immigrations can and does help the economy through paying </a:t>
            </a:r>
            <a:r>
              <a:rPr lang="en-US" sz="3600" b="1" dirty="0" smtClean="0">
                <a:solidFill>
                  <a:srgbClr val="002060"/>
                </a:solidFill>
              </a:rPr>
              <a:t>taxes</a:t>
            </a:r>
            <a:r>
              <a:rPr lang="en-US" sz="3600" b="1" dirty="0" smtClean="0"/>
              <a:t>, Helping the </a:t>
            </a:r>
            <a:r>
              <a:rPr lang="en-US" sz="3600" b="1" dirty="0">
                <a:solidFill>
                  <a:srgbClr val="0070C0"/>
                </a:solidFill>
              </a:rPr>
              <a:t>S</a:t>
            </a:r>
            <a:r>
              <a:rPr lang="en-US" sz="3600" b="1" dirty="0" smtClean="0">
                <a:solidFill>
                  <a:srgbClr val="0070C0"/>
                </a:solidFill>
              </a:rPr>
              <a:t>ocial </a:t>
            </a:r>
            <a:r>
              <a:rPr lang="en-US" sz="3600" b="1" dirty="0">
                <a:solidFill>
                  <a:srgbClr val="0070C0"/>
                </a:solidFill>
              </a:rPr>
              <a:t>S</a:t>
            </a:r>
            <a:r>
              <a:rPr lang="en-US" sz="3600" b="1" dirty="0" smtClean="0">
                <a:solidFill>
                  <a:srgbClr val="0070C0"/>
                </a:solidFill>
              </a:rPr>
              <a:t>ecurity </a:t>
            </a:r>
            <a:r>
              <a:rPr lang="en-US" sz="3600" b="1" dirty="0" smtClean="0">
                <a:solidFill>
                  <a:srgbClr val="0070C0"/>
                </a:solidFill>
              </a:rPr>
              <a:t>administration</a:t>
            </a:r>
            <a:r>
              <a:rPr lang="en-US" sz="3600" dirty="0" smtClean="0"/>
              <a:t>, </a:t>
            </a:r>
            <a:r>
              <a:rPr lang="en-US" sz="3600" dirty="0" smtClean="0"/>
              <a:t>the </a:t>
            </a:r>
            <a:r>
              <a:rPr lang="en-US" sz="3600" b="1" dirty="0" smtClean="0">
                <a:solidFill>
                  <a:srgbClr val="00B050"/>
                </a:solidFill>
              </a:rPr>
              <a:t>agriculture</a:t>
            </a:r>
            <a:r>
              <a:rPr lang="en-US" sz="3600" dirty="0" smtClean="0"/>
              <a:t> sector, and  keep many aspects of </a:t>
            </a:r>
            <a:r>
              <a:rPr lang="en-US" sz="3600" dirty="0" smtClean="0"/>
              <a:t>the </a:t>
            </a:r>
            <a:r>
              <a:rPr lang="en-US" sz="3600" b="1" dirty="0" smtClean="0">
                <a:solidFill>
                  <a:srgbClr val="FFFF00"/>
                </a:solidFill>
              </a:rPr>
              <a:t>economy thriving. 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2073348" cy="1979466"/>
          </a:xfrm>
        </p:spPr>
        <p:txBody>
          <a:bodyPr/>
          <a:lstStyle/>
          <a:p>
            <a:r>
              <a:rPr lang="en-US" dirty="0" smtClean="0"/>
              <a:t>Thesis: Role </a:t>
            </a:r>
            <a:r>
              <a:rPr lang="en-US" dirty="0" smtClean="0"/>
              <a:t>of illegal immigrants in our society: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43571"/>
            <a:ext cx="3124200" cy="2373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874"/>
            <a:ext cx="2438400" cy="1876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91873"/>
            <a:ext cx="2619375" cy="1876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60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438400" y="381000"/>
            <a:ext cx="61722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96% of economist believe the US has been benefited more than it has  been hurt.</a:t>
            </a:r>
          </a:p>
          <a:p>
            <a:r>
              <a:rPr lang="en-US" sz="2800" dirty="0" smtClean="0"/>
              <a:t>Only 4% believe that illegal immigration has hurt the economy more than it has helped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09600"/>
            <a:ext cx="2073348" cy="1979466"/>
          </a:xfrm>
        </p:spPr>
        <p:txBody>
          <a:bodyPr/>
          <a:lstStyle/>
          <a:p>
            <a:r>
              <a:rPr lang="en-US" dirty="0" smtClean="0"/>
              <a:t>What Do Economist think?: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276600"/>
            <a:ext cx="6191250" cy="3486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80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743200" y="533400"/>
            <a:ext cx="6248400" cy="6019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Even with the demand for illegal immigration to be stopped, there is no doubt that illegal immigrant not only contribute to the </a:t>
            </a:r>
            <a:r>
              <a:rPr lang="en-US" sz="2000" b="1" dirty="0" smtClean="0"/>
              <a:t>US economy</a:t>
            </a:r>
            <a:r>
              <a:rPr lang="en-US" sz="2000" dirty="0" smtClean="0"/>
              <a:t>, but also play a </a:t>
            </a:r>
            <a:r>
              <a:rPr lang="en-US" sz="2000" b="1" dirty="0" smtClean="0"/>
              <a:t>vital role </a:t>
            </a:r>
            <a:r>
              <a:rPr lang="en-US" sz="2000" dirty="0" smtClean="0"/>
              <a:t>in aspects of so many </a:t>
            </a:r>
            <a:r>
              <a:rPr lang="en-US" sz="2000" b="1" dirty="0" smtClean="0"/>
              <a:t>people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They contribute their </a:t>
            </a:r>
            <a:r>
              <a:rPr lang="en-US" sz="2000" b="1" dirty="0" smtClean="0"/>
              <a:t>fair tax share</a:t>
            </a:r>
            <a:r>
              <a:rPr lang="en-US" sz="2000" dirty="0" smtClean="0"/>
              <a:t>, they can potentially provide extensive help to </a:t>
            </a:r>
            <a:r>
              <a:rPr lang="en-US" sz="2000" b="1" dirty="0" smtClean="0"/>
              <a:t>Baby Boomers</a:t>
            </a:r>
            <a:r>
              <a:rPr lang="en-US" sz="2000" dirty="0" smtClean="0"/>
              <a:t>, they are the laborers' that are key to maintain </a:t>
            </a:r>
            <a:r>
              <a:rPr lang="en-US" sz="2000" b="1" dirty="0" smtClean="0"/>
              <a:t>US Ag</a:t>
            </a:r>
            <a:r>
              <a:rPr lang="en-US" sz="2000" dirty="0" smtClean="0"/>
              <a:t>. Economically stable and improving, they are the </a:t>
            </a:r>
            <a:r>
              <a:rPr lang="en-US" sz="2000" b="1" dirty="0" smtClean="0"/>
              <a:t>compliments to professionals</a:t>
            </a:r>
            <a:r>
              <a:rPr lang="en-US" sz="2000" dirty="0" smtClean="0"/>
              <a:t>, they keep many </a:t>
            </a:r>
            <a:r>
              <a:rPr lang="en-US" sz="2000" b="1" dirty="0" smtClean="0"/>
              <a:t>places in business</a:t>
            </a:r>
            <a:r>
              <a:rPr lang="en-US" sz="2000" dirty="0" smtClean="0"/>
              <a:t>, they </a:t>
            </a:r>
            <a:r>
              <a:rPr lang="en-US" sz="2000" b="1" dirty="0" smtClean="0"/>
              <a:t>create employment</a:t>
            </a:r>
            <a:r>
              <a:rPr lang="en-US" sz="2000" dirty="0" smtClean="0"/>
              <a:t>, and like Americans keep </a:t>
            </a:r>
            <a:r>
              <a:rPr lang="en-US" sz="2000" b="1" dirty="0" smtClean="0"/>
              <a:t>billions of dollars circulating.  </a:t>
            </a:r>
            <a:endParaRPr lang="en-US" sz="2000" b="1" dirty="0"/>
          </a:p>
          <a:p>
            <a:r>
              <a:rPr lang="en-US" sz="2000" dirty="0" smtClean="0"/>
              <a:t>Numbers don’t lie, and they have demonstrated how illegals have become an important </a:t>
            </a:r>
            <a:r>
              <a:rPr lang="en-US" sz="2000" b="1" dirty="0" smtClean="0"/>
              <a:t>asset</a:t>
            </a:r>
            <a:r>
              <a:rPr lang="en-US" sz="2000" dirty="0" smtClean="0"/>
              <a:t> to the </a:t>
            </a:r>
            <a:r>
              <a:rPr lang="en-US" sz="2000" b="1" dirty="0"/>
              <a:t>A</a:t>
            </a:r>
            <a:r>
              <a:rPr lang="en-US" sz="2000" b="1" dirty="0" smtClean="0"/>
              <a:t>merican</a:t>
            </a:r>
            <a:r>
              <a:rPr lang="en-US" sz="2000" b="1" dirty="0" smtClean="0"/>
              <a:t> economy.</a:t>
            </a:r>
          </a:p>
          <a:p>
            <a:r>
              <a:rPr lang="en-US" sz="2000" b="1" dirty="0" smtClean="0"/>
              <a:t>Illegal immigration </a:t>
            </a:r>
            <a:r>
              <a:rPr lang="en-US" sz="2000" dirty="0" smtClean="0"/>
              <a:t>might not be politically correct, but economically, it is undeniable good for </a:t>
            </a:r>
            <a:r>
              <a:rPr lang="en-US" sz="2000" b="1" dirty="0" smtClean="0"/>
              <a:t>millions of people </a:t>
            </a:r>
            <a:r>
              <a:rPr lang="en-US" sz="2000" dirty="0" smtClean="0"/>
              <a:t>and </a:t>
            </a:r>
            <a:r>
              <a:rPr lang="en-US" sz="2000" b="1" dirty="0" smtClean="0"/>
              <a:t>organizations</a:t>
            </a:r>
            <a:r>
              <a:rPr lang="en-US" sz="2000" dirty="0" smtClean="0"/>
              <a:t> that are </a:t>
            </a:r>
            <a:r>
              <a:rPr lang="en-US" sz="2000" b="1" dirty="0" smtClean="0"/>
              <a:t>important </a:t>
            </a:r>
            <a:r>
              <a:rPr lang="en-US" sz="2000" dirty="0" smtClean="0"/>
              <a:t>to our </a:t>
            </a:r>
            <a:r>
              <a:rPr lang="en-US" sz="2000" b="1" dirty="0" smtClean="0"/>
              <a:t>economy.</a:t>
            </a:r>
            <a:endParaRPr lang="en-US" sz="20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0"/>
            <a:ext cx="2685996" cy="1979466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2590800" cy="1804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89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457200"/>
            <a:ext cx="7086600" cy="685800"/>
          </a:xfrm>
        </p:spPr>
        <p:txBody>
          <a:bodyPr/>
          <a:lstStyle/>
          <a:p>
            <a:pPr algn="ctr"/>
            <a:r>
              <a:rPr lang="en-US" dirty="0" smtClean="0"/>
              <a:t>Works Cited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24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Agricultural Labor and </a:t>
            </a:r>
            <a:r>
              <a:rPr lang="en-US" dirty="0" smtClean="0"/>
              <a:t>Immigration Reform. </a:t>
            </a:r>
            <a:r>
              <a:rPr lang="en-US" dirty="0"/>
              <a:t>(2015). Retrieved November 29, 2016, from Choicesmagazine.org: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www.choicesmagazine.org/choices-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magazine/submitted-articles/agricultural-labor-and-immigration-reform</a:t>
            </a:r>
            <a:endParaRPr lang="en-US" dirty="0"/>
          </a:p>
          <a:p>
            <a:r>
              <a:rPr lang="en-US" dirty="0"/>
              <a:t>Davidson, A. (2013, </a:t>
            </a:r>
            <a:r>
              <a:rPr lang="en-US" dirty="0" smtClean="0"/>
              <a:t>February </a:t>
            </a:r>
            <a:r>
              <a:rPr lang="en-US" dirty="0"/>
              <a:t>12). Do Illegal Immigrant Actually Hurt the US Economy? Retrieved </a:t>
            </a:r>
            <a:r>
              <a:rPr lang="en-US" dirty="0" smtClean="0"/>
              <a:t>November </a:t>
            </a:r>
            <a:r>
              <a:rPr lang="en-US" dirty="0"/>
              <a:t>29, 2016, from www.nytimes.com: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www.nytimes.com/2013/02/17/magazine/do-illegal-immigrants-actually-hurt-the-us-economy.html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POO, A.-J. (2015, March 9). PBS NEWSHOUR. Retrieved November 29, 2016, from www.pbs.org: </a:t>
            </a:r>
            <a:r>
              <a:rPr lang="en-US" dirty="0">
                <a:hlinkClick r:id="rId4"/>
              </a:rPr>
              <a:t>http://www.pbs.org/newshour/making-sense/americas-boomers-and-undocumented-immigrants-need-each-other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Procon.org. (2015, April 2). Is illegal Immigration a burden to the United States? Retrieved </a:t>
            </a:r>
            <a:r>
              <a:rPr lang="en-US" dirty="0" smtClean="0"/>
              <a:t>November </a:t>
            </a:r>
            <a:r>
              <a:rPr lang="en-US" dirty="0"/>
              <a:t>29, 2016, from Procon.org: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immigration.procon.org/view.answers.php?questionID=000788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12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429000" y="228600"/>
            <a:ext cx="4224528" cy="3886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When a </a:t>
            </a:r>
            <a:r>
              <a:rPr lang="en-US" sz="3600" b="1" dirty="0" smtClean="0"/>
              <a:t>foreigners</a:t>
            </a:r>
            <a:r>
              <a:rPr lang="en-US" sz="3600" dirty="0" smtClean="0"/>
              <a:t> </a:t>
            </a:r>
            <a:r>
              <a:rPr lang="en-US" sz="3600" dirty="0" smtClean="0"/>
              <a:t>enters the country </a:t>
            </a:r>
            <a:r>
              <a:rPr lang="en-US" sz="3600" dirty="0"/>
              <a:t>w</a:t>
            </a:r>
            <a:r>
              <a:rPr lang="en-US" sz="3600" dirty="0" smtClean="0"/>
              <a:t>ithout  any legal documentation.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457200"/>
            <a:ext cx="2073348" cy="1979466"/>
          </a:xfrm>
        </p:spPr>
        <p:txBody>
          <a:bodyPr/>
          <a:lstStyle/>
          <a:p>
            <a:r>
              <a:rPr lang="en-US" dirty="0" smtClean="0"/>
              <a:t>What is illegal immigration?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95600"/>
            <a:ext cx="6400800" cy="3615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5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1905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Do Immigrants pay their fair share in taxes?</a:t>
            </a:r>
            <a:endParaRPr lang="en-US" sz="4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752601"/>
            <a:ext cx="6858000" cy="4571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32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429000" y="304800"/>
            <a:ext cx="5334000" cy="6324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Illegal immigrants pay</a:t>
            </a:r>
          </a:p>
          <a:p>
            <a:pPr lvl="1"/>
            <a:r>
              <a:rPr lang="en-US" sz="2800" b="1" dirty="0" smtClean="0">
                <a:solidFill>
                  <a:srgbClr val="002060"/>
                </a:solidFill>
              </a:rPr>
              <a:t>Income taxes</a:t>
            </a:r>
          </a:p>
          <a:p>
            <a:pPr lvl="2"/>
            <a:r>
              <a:rPr lang="en-US" sz="2800" dirty="0" smtClean="0"/>
              <a:t>At least 50% of immigrants pay income taxes through ITIN.</a:t>
            </a:r>
          </a:p>
          <a:p>
            <a:pPr lvl="2"/>
            <a:r>
              <a:rPr lang="en-US" sz="2800" dirty="0" smtClean="0"/>
              <a:t>They pay about </a:t>
            </a:r>
            <a:r>
              <a:rPr lang="en-US" sz="2800" b="1" dirty="0" smtClean="0">
                <a:solidFill>
                  <a:srgbClr val="FFFF00"/>
                </a:solidFill>
              </a:rPr>
              <a:t>1.1 billion </a:t>
            </a:r>
            <a:r>
              <a:rPr lang="en-US" sz="2800" dirty="0" smtClean="0"/>
              <a:t>in income taxes.</a:t>
            </a:r>
          </a:p>
          <a:p>
            <a:pPr lvl="1"/>
            <a:r>
              <a:rPr lang="en-US" sz="2800" b="1" dirty="0" smtClean="0">
                <a:solidFill>
                  <a:srgbClr val="002060"/>
                </a:solidFill>
              </a:rPr>
              <a:t>Sales taxes</a:t>
            </a:r>
          </a:p>
          <a:p>
            <a:pPr lvl="2"/>
            <a:r>
              <a:rPr lang="en-US" sz="2800" dirty="0" smtClean="0"/>
              <a:t>Immigrants pay </a:t>
            </a:r>
            <a:r>
              <a:rPr lang="en-US" sz="2800" dirty="0" smtClean="0">
                <a:solidFill>
                  <a:srgbClr val="FFFF00"/>
                </a:solidFill>
              </a:rPr>
              <a:t>6.9 billion </a:t>
            </a:r>
            <a:r>
              <a:rPr lang="en-US" sz="2800" dirty="0" smtClean="0"/>
              <a:t>in sales tax</a:t>
            </a:r>
          </a:p>
          <a:p>
            <a:pPr lvl="1"/>
            <a:r>
              <a:rPr lang="en-US" sz="2800" b="1" dirty="0" smtClean="0">
                <a:solidFill>
                  <a:srgbClr val="002060"/>
                </a:solidFill>
              </a:rPr>
              <a:t>Property taxes</a:t>
            </a:r>
          </a:p>
          <a:p>
            <a:pPr lvl="2"/>
            <a:r>
              <a:rPr lang="en-US" sz="2800" dirty="0" smtClean="0"/>
              <a:t>They pay </a:t>
            </a:r>
            <a:r>
              <a:rPr lang="en-US" sz="2800" dirty="0" smtClean="0">
                <a:solidFill>
                  <a:srgbClr val="FFFF00"/>
                </a:solidFill>
              </a:rPr>
              <a:t>3.6 billion in </a:t>
            </a:r>
            <a:r>
              <a:rPr lang="en-US" sz="2800" dirty="0" smtClean="0"/>
              <a:t>property </a:t>
            </a:r>
            <a:r>
              <a:rPr lang="en-US" sz="2800" dirty="0" smtClean="0"/>
              <a:t>taxes (</a:t>
            </a:r>
            <a:r>
              <a:rPr lang="en-US" sz="2800" dirty="0" err="1" smtClean="0"/>
              <a:t>S</a:t>
            </a:r>
            <a:r>
              <a:rPr lang="en-US" sz="2800" dirty="0" err="1" smtClean="0"/>
              <a:t>oergel</a:t>
            </a:r>
            <a:r>
              <a:rPr lang="en-US" sz="2800" dirty="0" smtClean="0"/>
              <a:t>, 2015)</a:t>
            </a:r>
            <a:endParaRPr lang="en-US" sz="2800" dirty="0" smtClean="0"/>
          </a:p>
          <a:p>
            <a:pPr lvl="1"/>
            <a:endParaRPr lang="en-US" sz="2800" dirty="0" smtClean="0"/>
          </a:p>
          <a:p>
            <a:pPr marL="914400" lvl="2" indent="0">
              <a:buNone/>
            </a:pPr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353778"/>
            <a:ext cx="2073348" cy="1979466"/>
          </a:xfrm>
        </p:spPr>
        <p:txBody>
          <a:bodyPr/>
          <a:lstStyle/>
          <a:p>
            <a:r>
              <a:rPr lang="en-US" dirty="0" smtClean="0"/>
              <a:t>Immigrants contribute by Paying taxes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4" y="1676400"/>
            <a:ext cx="2133599" cy="1369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35" y="3245427"/>
            <a:ext cx="2435056" cy="1447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76" y="4876800"/>
            <a:ext cx="1817974" cy="1817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5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8288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More Economic Contributions</a:t>
            </a:r>
            <a:br>
              <a:rPr lang="en-US" sz="3600" b="1" dirty="0" smtClean="0"/>
            </a:br>
            <a:r>
              <a:rPr lang="en-US" sz="3600" b="1" dirty="0" smtClean="0"/>
              <a:t>Social Security System</a:t>
            </a:r>
            <a:endParaRPr lang="en-US" sz="3600" b="1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7010400" cy="4343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63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276600" y="914400"/>
            <a:ext cx="5562600" cy="3810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With a population of  11 million people, Illegal aliens contribute millions to the social security system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They $15 billion a year to Social Security through the payment of income taxes</a:t>
            </a:r>
          </a:p>
          <a:p>
            <a:r>
              <a:rPr lang="en-US" sz="2400" dirty="0"/>
              <a:t>Over the years, undocumented workers have contributed up to $300 billion, or nearly 10 percent, of the $2.7 trillion Social Security Trust Fund.</a:t>
            </a:r>
            <a:endParaRPr lang="en-US" sz="2400" dirty="0" smtClean="0"/>
          </a:p>
          <a:p>
            <a:r>
              <a:rPr lang="en-US" sz="2400" dirty="0" smtClean="0"/>
              <a:t>Immigrants contribute more to social security than they will ever receive.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762000"/>
            <a:ext cx="2073348" cy="1979466"/>
          </a:xfrm>
        </p:spPr>
        <p:txBody>
          <a:bodyPr/>
          <a:lstStyle/>
          <a:p>
            <a:r>
              <a:rPr lang="en-US" dirty="0" smtClean="0"/>
              <a:t>Pro: Social Security syste</a:t>
            </a:r>
            <a:r>
              <a:rPr lang="en-US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76242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617720" y="990600"/>
            <a:ext cx="4224528" cy="38862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The Baby Boomers depend on the contribution of illegal immigrants to the Social Security Reserve</a:t>
            </a:r>
          </a:p>
          <a:p>
            <a:r>
              <a:rPr lang="en-US" sz="2800" dirty="0" smtClean="0"/>
              <a:t>The increase of life span will add some serious numbers to the amount of people that will depend on social security.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990600"/>
            <a:ext cx="2073348" cy="1979466"/>
          </a:xfrm>
        </p:spPr>
        <p:txBody>
          <a:bodyPr/>
          <a:lstStyle/>
          <a:p>
            <a:r>
              <a:rPr lang="en-US" dirty="0" smtClean="0"/>
              <a:t>Why would this matter and who would it matter to?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4160520" cy="297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09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429000" y="304800"/>
            <a:ext cx="5562600" cy="655320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Serving elders in their homes</a:t>
            </a:r>
          </a:p>
          <a:p>
            <a:pPr marL="811530" lvl="1" indent="-342900"/>
            <a:r>
              <a:rPr lang="en-US" dirty="0" smtClean="0"/>
              <a:t>According to a recent study by AARP, 90% of Baby Boomers desire to age in their homes.</a:t>
            </a:r>
          </a:p>
          <a:p>
            <a:pPr marL="811530" lvl="1" indent="-342900"/>
            <a:r>
              <a:rPr lang="en-US" dirty="0" smtClean="0"/>
              <a:t>¼ of today’s care takers were born outside the United States.</a:t>
            </a:r>
          </a:p>
          <a:p>
            <a:pPr marL="811530" lvl="1" indent="-342900"/>
            <a:r>
              <a:rPr lang="en-US" dirty="0" smtClean="0"/>
              <a:t>At the least 1.8 million care takers will be needed in the near future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Contributing to the Social Security Department</a:t>
            </a:r>
          </a:p>
          <a:p>
            <a:pPr marL="811530" lvl="1" indent="-342900"/>
            <a:r>
              <a:rPr lang="en-US" dirty="0" smtClean="0"/>
              <a:t>As stated before they </a:t>
            </a:r>
            <a:r>
              <a:rPr lang="en-US" dirty="0"/>
              <a:t>$15 billion a year to Social Security through the payment of income taxes</a:t>
            </a:r>
          </a:p>
          <a:p>
            <a:pPr marL="811530" lvl="1" indent="-342900"/>
            <a:r>
              <a:rPr lang="en-US" dirty="0"/>
              <a:t>Over the years, undocumented workers have contributed up to $300 billion, or nearly 10 percent, of the $2.7 trillion Social Security Trust Fund</a:t>
            </a:r>
            <a:r>
              <a:rPr lang="en-US" dirty="0" smtClean="0"/>
              <a:t>.</a:t>
            </a:r>
          </a:p>
          <a:p>
            <a:pPr marL="811530" lvl="1" indent="-342900"/>
            <a:r>
              <a:rPr lang="en-US" dirty="0" smtClean="0"/>
              <a:t>If illegal immigrants were to be legalized they would add up an </a:t>
            </a:r>
            <a:r>
              <a:rPr lang="en-US" dirty="0"/>
              <a:t>amazing amount </a:t>
            </a:r>
            <a:r>
              <a:rPr lang="en-US" dirty="0" smtClean="0"/>
              <a:t>$500 </a:t>
            </a:r>
            <a:r>
              <a:rPr lang="en-US" dirty="0"/>
              <a:t>billion </a:t>
            </a:r>
            <a:r>
              <a:rPr lang="en-US" dirty="0" smtClean="0"/>
              <a:t>over </a:t>
            </a:r>
            <a:r>
              <a:rPr lang="en-US" dirty="0"/>
              <a:t>a period of 36 </a:t>
            </a:r>
            <a:r>
              <a:rPr lang="en-US" dirty="0" smtClean="0"/>
              <a:t>years, coinciding </a:t>
            </a:r>
            <a:r>
              <a:rPr lang="en-US" dirty="0"/>
              <a:t>with the exact time aging baby boomers are expected to put the most strain on the system. </a:t>
            </a:r>
            <a:r>
              <a:rPr lang="en-US" dirty="0" smtClean="0"/>
              <a:t>(POO, 2015)</a:t>
            </a:r>
            <a:endParaRPr lang="en-US" dirty="0"/>
          </a:p>
          <a:p>
            <a:pPr marL="811530" lvl="1" indent="-342900">
              <a:buFont typeface="+mj-lt"/>
              <a:buAutoNum type="arabicPeriod"/>
            </a:pPr>
            <a:endParaRPr lang="en-US" dirty="0" smtClean="0"/>
          </a:p>
          <a:p>
            <a:pPr marL="811530" lvl="1" indent="-34290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0048" y="1143000"/>
            <a:ext cx="2073348" cy="1979466"/>
          </a:xfrm>
        </p:spPr>
        <p:txBody>
          <a:bodyPr/>
          <a:lstStyle/>
          <a:p>
            <a:r>
              <a:rPr lang="en-US" dirty="0" smtClean="0"/>
              <a:t>Illegal Aliens can help baby boomers in two ways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8" y="3048000"/>
            <a:ext cx="3249551" cy="236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43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TM01859861[[fn=Tradeshow]]</Template>
  <TotalTime>629</TotalTime>
  <Words>1200</Words>
  <Application>Microsoft Office PowerPoint</Application>
  <PresentationFormat>On-screen Show (4:3)</PresentationFormat>
  <Paragraphs>95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Tradeshow</vt:lpstr>
      <vt:lpstr>Illegal Immigration</vt:lpstr>
      <vt:lpstr>Thesis: Role of illegal immigrants in our society:</vt:lpstr>
      <vt:lpstr>What is illegal immigration?</vt:lpstr>
      <vt:lpstr>Do Immigrants pay their fair share in taxes?</vt:lpstr>
      <vt:lpstr>Immigrants contribute by Paying taxes</vt:lpstr>
      <vt:lpstr>More Economic Contributions Social Security System</vt:lpstr>
      <vt:lpstr>Pro: Social Security system</vt:lpstr>
      <vt:lpstr>Why would this matter and who would it matter to?</vt:lpstr>
      <vt:lpstr>Illegal Aliens can help baby boomers in two ways</vt:lpstr>
      <vt:lpstr>How do Immigrants impact the economy of Agriculture?</vt:lpstr>
      <vt:lpstr>Labor  in Ag.</vt:lpstr>
      <vt:lpstr>Costs:</vt:lpstr>
      <vt:lpstr>Evidence that supports the need for immigrants in agriculture, “Florida Strawberry Industry Suffers”</vt:lpstr>
      <vt:lpstr>How does illegal immigration keep the country thriving?</vt:lpstr>
      <vt:lpstr>How does Illegal immigration help?</vt:lpstr>
      <vt:lpstr>More economic help:</vt:lpstr>
      <vt:lpstr>Who Do they Help? How Do they help them?</vt:lpstr>
      <vt:lpstr>Help they Professionals/ Skilled Workers:</vt:lpstr>
      <vt:lpstr>How does it work?</vt:lpstr>
      <vt:lpstr>What Do Economist think?:</vt:lpstr>
      <vt:lpstr>Conclusion</vt:lpstr>
      <vt:lpstr>Works Cited:</vt:lpstr>
    </vt:vector>
  </TitlesOfParts>
  <Company>Lindsay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Illegal Immigration</dc:title>
  <dc:creator>User</dc:creator>
  <cp:lastModifiedBy>User</cp:lastModifiedBy>
  <cp:revision>46</cp:revision>
  <dcterms:created xsi:type="dcterms:W3CDTF">2016-11-15T16:33:29Z</dcterms:created>
  <dcterms:modified xsi:type="dcterms:W3CDTF">2016-11-30T08:39:21Z</dcterms:modified>
</cp:coreProperties>
</file>