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75" r:id="rId3"/>
    <p:sldId id="257" r:id="rId4"/>
    <p:sldId id="260" r:id="rId5"/>
    <p:sldId id="259" r:id="rId6"/>
    <p:sldId id="274" r:id="rId7"/>
    <p:sldId id="261" r:id="rId8"/>
    <p:sldId id="277" r:id="rId9"/>
    <p:sldId id="278" r:id="rId10"/>
    <p:sldId id="262" r:id="rId11"/>
    <p:sldId id="269" r:id="rId12"/>
    <p:sldId id="263" r:id="rId13"/>
    <p:sldId id="270" r:id="rId14"/>
    <p:sldId id="264" r:id="rId15"/>
    <p:sldId id="276" r:id="rId16"/>
    <p:sldId id="265" r:id="rId17"/>
    <p:sldId id="273" r:id="rId18"/>
    <p:sldId id="266" r:id="rId19"/>
    <p:sldId id="272" r:id="rId20"/>
    <p:sldId id="26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4660"/>
  </p:normalViewPr>
  <p:slideViewPr>
    <p:cSldViewPr>
      <p:cViewPr varScale="1">
        <p:scale>
          <a:sx n="69" d="100"/>
          <a:sy n="69" d="100"/>
        </p:scale>
        <p:origin x="-139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B07EC9F-65A9-487B-B124-069EEE2A03D2}" type="datetimeFigureOut">
              <a:rPr lang="en-US" smtClean="0"/>
              <a:t>9/16/2016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C4F23AF-6348-4765-8211-E1F26F9AB8E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B07EC9F-65A9-487B-B124-069EEE2A03D2}" type="datetimeFigureOut">
              <a:rPr lang="en-US" smtClean="0"/>
              <a:t>9/16/2016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C4F23AF-6348-4765-8211-E1F26F9AB8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B07EC9F-65A9-487B-B124-069EEE2A03D2}" type="datetimeFigureOut">
              <a:rPr lang="en-US" smtClean="0"/>
              <a:t>9/16/2016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C4F23AF-6348-4765-8211-E1F26F9AB8E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B07EC9F-65A9-487B-B124-069EEE2A03D2}" type="datetimeFigureOut">
              <a:rPr lang="en-US" smtClean="0"/>
              <a:t>9/16/2016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C4F23AF-6348-4765-8211-E1F26F9AB8E5}"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B07EC9F-65A9-487B-B124-069EEE2A03D2}" type="datetimeFigureOut">
              <a:rPr lang="en-US" smtClean="0"/>
              <a:t>9/16/2016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C4F23AF-6348-4765-8211-E1F26F9AB8E5}"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B07EC9F-65A9-487B-B124-069EEE2A03D2}" type="datetimeFigureOut">
              <a:rPr lang="en-US" smtClean="0"/>
              <a:t>9/16/2016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C4F23AF-6348-4765-8211-E1F26F9AB8E5}"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B07EC9F-65A9-487B-B124-069EEE2A03D2}" type="datetimeFigureOut">
              <a:rPr lang="en-US" smtClean="0"/>
              <a:t>9/16/2016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C4F23AF-6348-4765-8211-E1F26F9AB8E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B07EC9F-65A9-487B-B124-069EEE2A03D2}" type="datetimeFigureOut">
              <a:rPr lang="en-US" smtClean="0"/>
              <a:t>9/16/2016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C4F23AF-6348-4765-8211-E1F26F9AB8E5}"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B07EC9F-65A9-487B-B124-069EEE2A03D2}" type="datetimeFigureOut">
              <a:rPr lang="en-US" smtClean="0"/>
              <a:t>9/16/2016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C4F23AF-6348-4765-8211-E1F26F9AB8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B07EC9F-65A9-487B-B124-069EEE2A03D2}" type="datetimeFigureOut">
              <a:rPr lang="en-US" smtClean="0"/>
              <a:t>9/16/2016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C4F23AF-6348-4765-8211-E1F26F9AB8E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B07EC9F-65A9-487B-B124-069EEE2A03D2}" type="datetimeFigureOut">
              <a:rPr lang="en-US" smtClean="0"/>
              <a:t>9/16/2016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C4F23AF-6348-4765-8211-E1F26F9AB8E5}"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B07EC9F-65A9-487B-B124-069EEE2A03D2}" type="datetimeFigureOut">
              <a:rPr lang="en-US" smtClean="0"/>
              <a:t>9/16/2016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C4F23AF-6348-4765-8211-E1F26F9AB8E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psa.org/About_Psychoanalysis.aspx" TargetMode="External"/><Relationship Id="rId2" Type="http://schemas.openxmlformats.org/officeDocument/2006/relationships/hyperlink" Target="http://www.simplypsychology.org/Erik-Erikson.html" TargetMode="External"/><Relationship Id="rId1" Type="http://schemas.openxmlformats.org/officeDocument/2006/relationships/slideLayout" Target="../slideLayouts/slideLayout2.xml"/><Relationship Id="rId4" Type="http://schemas.openxmlformats.org/officeDocument/2006/relationships/hyperlink" Target="https://www.psychologytoday.com/blog/sideways-view/201509/psychosexual-stages-freud-s-theor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58653"/>
            <a:ext cx="7315200" cy="2595025"/>
          </a:xfrm>
        </p:spPr>
        <p:txBody>
          <a:bodyPr>
            <a:normAutofit/>
          </a:bodyPr>
          <a:lstStyle/>
          <a:p>
            <a:pPr algn="ctr"/>
            <a:r>
              <a:rPr lang="en-US" dirty="0" smtClean="0"/>
              <a:t>Psychoanalytic Theory: Freud's Psychosexual Stages</a:t>
            </a:r>
            <a:endParaRPr lang="en-US" dirty="0"/>
          </a:p>
        </p:txBody>
      </p:sp>
      <p:sp>
        <p:nvSpPr>
          <p:cNvPr id="3" name="Subtitle 2"/>
          <p:cNvSpPr>
            <a:spLocks noGrp="1"/>
          </p:cNvSpPr>
          <p:nvPr>
            <p:ph type="subTitle" idx="1"/>
          </p:nvPr>
        </p:nvSpPr>
        <p:spPr>
          <a:xfrm>
            <a:off x="838200" y="5713368"/>
            <a:ext cx="7315200" cy="1144632"/>
          </a:xfrm>
        </p:spPr>
        <p:txBody>
          <a:bodyPr/>
          <a:lstStyle/>
          <a:p>
            <a:pPr algn="ctr"/>
            <a:r>
              <a:rPr lang="en-US" dirty="0" smtClean="0">
                <a:solidFill>
                  <a:schemeClr val="tx1"/>
                </a:solidFill>
              </a:rPr>
              <a:t>By Karen Moreno</a:t>
            </a:r>
            <a:endParaRPr lang="en-US" dirty="0">
              <a:solidFill>
                <a:schemeClr val="tx1"/>
              </a:solidFill>
            </a:endParaRPr>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757054" y="284018"/>
            <a:ext cx="3560618" cy="44938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575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48" y="914400"/>
            <a:ext cx="8077200" cy="4533900"/>
          </a:xfrm>
        </p:spPr>
        <p:txBody>
          <a:bodyPr>
            <a:normAutofit lnSpcReduction="10000"/>
          </a:bodyPr>
          <a:lstStyle/>
          <a:p>
            <a:r>
              <a:rPr lang="en-US" dirty="0" smtClean="0"/>
              <a:t>Age Range: Infancy</a:t>
            </a:r>
          </a:p>
          <a:p>
            <a:r>
              <a:rPr lang="en-US" dirty="0" smtClean="0"/>
              <a:t>Primary Focus: The </a:t>
            </a:r>
            <a:r>
              <a:rPr lang="en-US" dirty="0" smtClean="0"/>
              <a:t>Mouth</a:t>
            </a:r>
          </a:p>
          <a:p>
            <a:r>
              <a:rPr lang="en-US" dirty="0" smtClean="0"/>
              <a:t>Things are put in mouth to satisfy</a:t>
            </a:r>
          </a:p>
          <a:p>
            <a:pPr marL="109728" indent="0">
              <a:buNone/>
            </a:pPr>
            <a:r>
              <a:rPr lang="en-US" dirty="0" smtClean="0"/>
              <a:t> the Libido.</a:t>
            </a:r>
            <a:endParaRPr lang="en-US" dirty="0" smtClean="0"/>
          </a:p>
          <a:p>
            <a:r>
              <a:rPr lang="en-US" dirty="0" smtClean="0"/>
              <a:t>Infants </a:t>
            </a:r>
            <a:r>
              <a:rPr lang="en-US" dirty="0"/>
              <a:t>primary source of </a:t>
            </a:r>
            <a:r>
              <a:rPr lang="en-US" dirty="0" smtClean="0"/>
              <a:t>interaction</a:t>
            </a:r>
          </a:p>
          <a:p>
            <a:pPr marL="109728" indent="0">
              <a:buNone/>
            </a:pPr>
            <a:r>
              <a:rPr lang="en-US" dirty="0" smtClean="0"/>
              <a:t> </a:t>
            </a:r>
            <a:r>
              <a:rPr lang="en-US" dirty="0"/>
              <a:t>is the mouth (sucking and </a:t>
            </a:r>
            <a:r>
              <a:rPr lang="en-US" dirty="0" smtClean="0"/>
              <a:t>rooting)</a:t>
            </a:r>
          </a:p>
          <a:p>
            <a:r>
              <a:rPr lang="en-US" dirty="0" smtClean="0"/>
              <a:t>Mouth </a:t>
            </a:r>
            <a:r>
              <a:rPr lang="en-US" dirty="0"/>
              <a:t>is vital for eating </a:t>
            </a:r>
            <a:endParaRPr lang="en-US" dirty="0" smtClean="0"/>
          </a:p>
          <a:p>
            <a:r>
              <a:rPr lang="en-US" dirty="0" smtClean="0"/>
              <a:t>Development: Because </a:t>
            </a:r>
            <a:r>
              <a:rPr lang="en-US" dirty="0"/>
              <a:t>of caretakers like mom and dad the infant </a:t>
            </a:r>
            <a:r>
              <a:rPr lang="en-US" dirty="0" smtClean="0"/>
              <a:t>develops</a:t>
            </a:r>
          </a:p>
          <a:p>
            <a:pPr marL="109728" indent="0">
              <a:buNone/>
            </a:pPr>
            <a:r>
              <a:rPr lang="en-US" dirty="0" smtClean="0"/>
              <a:t>trust </a:t>
            </a:r>
            <a:r>
              <a:rPr lang="en-US" dirty="0"/>
              <a:t>and </a:t>
            </a:r>
            <a:r>
              <a:rPr lang="en-US" dirty="0" smtClean="0"/>
              <a:t>comfort</a:t>
            </a:r>
          </a:p>
          <a:p>
            <a:endParaRPr lang="en-US" dirty="0"/>
          </a:p>
          <a:p>
            <a:endParaRPr lang="en-US" dirty="0"/>
          </a:p>
        </p:txBody>
      </p:sp>
      <p:sp>
        <p:nvSpPr>
          <p:cNvPr id="2" name="Title 1"/>
          <p:cNvSpPr>
            <a:spLocks noGrp="1"/>
          </p:cNvSpPr>
          <p:nvPr>
            <p:ph type="title"/>
          </p:nvPr>
        </p:nvSpPr>
        <p:spPr>
          <a:xfrm>
            <a:off x="838200" y="76200"/>
            <a:ext cx="7315200" cy="1154097"/>
          </a:xfrm>
        </p:spPr>
        <p:txBody>
          <a:bodyPr/>
          <a:lstStyle/>
          <a:p>
            <a:r>
              <a:rPr lang="en-US" dirty="0" smtClean="0"/>
              <a:t>The Oral Stage: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914400"/>
            <a:ext cx="1536853" cy="1828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326" y="4333068"/>
            <a:ext cx="1752600" cy="2362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4876800"/>
            <a:ext cx="2131099" cy="17197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6590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0"/>
            <a:ext cx="8458200" cy="4928755"/>
          </a:xfrm>
        </p:spPr>
        <p:txBody>
          <a:bodyPr>
            <a:normAutofit fontScale="77500" lnSpcReduction="20000"/>
          </a:bodyPr>
          <a:lstStyle/>
          <a:p>
            <a:endParaRPr lang="en-US" dirty="0"/>
          </a:p>
          <a:p>
            <a:r>
              <a:rPr lang="en-US" dirty="0"/>
              <a:t>Potential Problems due to:</a:t>
            </a:r>
          </a:p>
          <a:p>
            <a:r>
              <a:rPr lang="en-US" dirty="0"/>
              <a:t>Children are weaned to early or too late</a:t>
            </a:r>
          </a:p>
          <a:p>
            <a:r>
              <a:rPr lang="en-US" dirty="0"/>
              <a:t>They experience oral deprivation or indulgence</a:t>
            </a:r>
          </a:p>
          <a:p>
            <a:r>
              <a:rPr lang="en-US" dirty="0"/>
              <a:t>Oral personalities engage in oral behaviors when they are under </a:t>
            </a:r>
            <a:r>
              <a:rPr lang="en-US" dirty="0" smtClean="0"/>
              <a:t>stress</a:t>
            </a:r>
            <a:endParaRPr lang="en-US" dirty="0" smtClean="0"/>
          </a:p>
          <a:p>
            <a:r>
              <a:rPr lang="en-US" dirty="0" smtClean="0"/>
              <a:t>Deprived Oral Pessimist</a:t>
            </a:r>
            <a:r>
              <a:rPr lang="en-US" dirty="0" smtClean="0"/>
              <a:t> will use the moth as punishment </a:t>
            </a:r>
          </a:p>
          <a:p>
            <a:pPr lvl="1"/>
            <a:r>
              <a:rPr lang="en-US" dirty="0" smtClean="0"/>
              <a:t>May be very sarcastic</a:t>
            </a:r>
          </a:p>
          <a:p>
            <a:pPr lvl="1"/>
            <a:r>
              <a:rPr lang="en-US" dirty="0" smtClean="0"/>
              <a:t>Become lawyer or dentist</a:t>
            </a:r>
          </a:p>
          <a:p>
            <a:pPr lvl="1"/>
            <a:r>
              <a:rPr lang="en-US" dirty="0" smtClean="0"/>
              <a:t>Food faddists or drink prohibitionists</a:t>
            </a:r>
          </a:p>
          <a:p>
            <a:pPr lvl="1"/>
            <a:r>
              <a:rPr lang="en-US" dirty="0" smtClean="0"/>
              <a:t>Speech pursuits, nail biters, pen chewers</a:t>
            </a:r>
          </a:p>
          <a:p>
            <a:r>
              <a:rPr lang="en-US" dirty="0" smtClean="0"/>
              <a:t>Indulgent Oral Optimist </a:t>
            </a:r>
          </a:p>
          <a:p>
            <a:pPr lvl="1"/>
            <a:r>
              <a:rPr lang="en-US" dirty="0" smtClean="0"/>
              <a:t>Sugar, wine, or food expert</a:t>
            </a:r>
          </a:p>
          <a:p>
            <a:pPr lvl="1"/>
            <a:r>
              <a:rPr lang="en-US" dirty="0" smtClean="0"/>
              <a:t>Humorist</a:t>
            </a:r>
          </a:p>
          <a:p>
            <a:pPr lvl="1"/>
            <a:r>
              <a:rPr lang="en-US" dirty="0" smtClean="0"/>
              <a:t>More likely to smoke</a:t>
            </a:r>
          </a:p>
          <a:p>
            <a:pPr lvl="1"/>
            <a:r>
              <a:rPr lang="en-US" dirty="0" smtClean="0"/>
              <a:t>Like warm, milky, or mild foods</a:t>
            </a:r>
          </a:p>
          <a:p>
            <a:pPr lvl="1"/>
            <a:endParaRPr lang="en-US" dirty="0" smtClean="0"/>
          </a:p>
        </p:txBody>
      </p:sp>
      <p:sp>
        <p:nvSpPr>
          <p:cNvPr id="2" name="Title 1"/>
          <p:cNvSpPr>
            <a:spLocks noGrp="1"/>
          </p:cNvSpPr>
          <p:nvPr>
            <p:ph type="title"/>
          </p:nvPr>
        </p:nvSpPr>
        <p:spPr/>
        <p:txBody>
          <a:bodyPr/>
          <a:lstStyle/>
          <a:p>
            <a:r>
              <a:rPr lang="en-US" dirty="0" smtClean="0"/>
              <a:t>Traits and Fixations</a:t>
            </a:r>
            <a:r>
              <a:rPr lang="en-US" dirty="0" smtClean="0"/>
              <a:t>:</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799" y="3962400"/>
            <a:ext cx="1991657" cy="2418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900492"/>
            <a:ext cx="2514600" cy="1408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8393" y="4791307"/>
            <a:ext cx="2322871" cy="176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8710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rmAutofit lnSpcReduction="10000"/>
          </a:bodyPr>
          <a:lstStyle/>
          <a:p>
            <a:r>
              <a:rPr lang="en-US" dirty="0"/>
              <a:t>Age Range: 1-3 </a:t>
            </a:r>
            <a:r>
              <a:rPr lang="en-US" dirty="0" smtClean="0"/>
              <a:t>years</a:t>
            </a:r>
            <a:endParaRPr lang="en-US" dirty="0"/>
          </a:p>
          <a:p>
            <a:r>
              <a:rPr lang="en-US" dirty="0"/>
              <a:t>Bowel and bladder control </a:t>
            </a:r>
          </a:p>
          <a:p>
            <a:r>
              <a:rPr lang="en-US" dirty="0"/>
              <a:t>Major conflict: Toilet </a:t>
            </a:r>
            <a:r>
              <a:rPr lang="en-US" dirty="0" smtClean="0"/>
              <a:t>Training</a:t>
            </a:r>
          </a:p>
          <a:p>
            <a:r>
              <a:rPr lang="en-US" dirty="0" smtClean="0"/>
              <a:t>Through toilet training child </a:t>
            </a:r>
          </a:p>
          <a:p>
            <a:pPr marL="109728" indent="0">
              <a:buNone/>
            </a:pPr>
            <a:r>
              <a:rPr lang="en-US" dirty="0" smtClean="0"/>
              <a:t>comes into contact with the rules of society.</a:t>
            </a:r>
            <a:r>
              <a:rPr lang="en-US" dirty="0" smtClean="0"/>
              <a:t> </a:t>
            </a:r>
            <a:endParaRPr lang="en-US" dirty="0"/>
          </a:p>
          <a:p>
            <a:r>
              <a:rPr lang="en-US" dirty="0"/>
              <a:t>Controlling bodily </a:t>
            </a:r>
            <a:r>
              <a:rPr lang="en-US" dirty="0" smtClean="0"/>
              <a:t>needs </a:t>
            </a:r>
          </a:p>
          <a:p>
            <a:r>
              <a:rPr lang="en-US" dirty="0" smtClean="0"/>
              <a:t>Person is aware of their capabilities, like controlling whether he pleases or frustrates his parent by expelling or withholding feces.</a:t>
            </a:r>
            <a:endParaRPr lang="en-US" dirty="0"/>
          </a:p>
          <a:p>
            <a:r>
              <a:rPr lang="en-US" dirty="0"/>
              <a:t>Developing results: Accomplishment and dependence </a:t>
            </a:r>
            <a:endParaRPr lang="en-US" dirty="0" smtClean="0"/>
          </a:p>
          <a:p>
            <a:endParaRPr lang="en-US" dirty="0"/>
          </a:p>
        </p:txBody>
      </p:sp>
      <p:sp>
        <p:nvSpPr>
          <p:cNvPr id="2" name="Title 1"/>
          <p:cNvSpPr>
            <a:spLocks noGrp="1"/>
          </p:cNvSpPr>
          <p:nvPr>
            <p:ph type="title"/>
          </p:nvPr>
        </p:nvSpPr>
        <p:spPr/>
        <p:txBody>
          <a:bodyPr/>
          <a:lstStyle/>
          <a:p>
            <a:r>
              <a:rPr lang="en-US" dirty="0" smtClean="0"/>
              <a:t>The Anal Stage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6850" y="304800"/>
            <a:ext cx="2833353" cy="2286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4519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8229600" cy="4525963"/>
          </a:xfrm>
        </p:spPr>
        <p:txBody>
          <a:bodyPr>
            <a:normAutofit fontScale="92500" lnSpcReduction="20000"/>
          </a:bodyPr>
          <a:lstStyle/>
          <a:p>
            <a:r>
              <a:rPr lang="en-US" dirty="0"/>
              <a:t>Praise and </a:t>
            </a:r>
            <a:r>
              <a:rPr lang="en-US" dirty="0" smtClean="0"/>
              <a:t>Rewards</a:t>
            </a:r>
          </a:p>
          <a:p>
            <a:pPr lvl="1"/>
            <a:r>
              <a:rPr lang="en-US" dirty="0" smtClean="0"/>
              <a:t> </a:t>
            </a:r>
            <a:r>
              <a:rPr lang="en-US" dirty="0"/>
              <a:t>encourage positive outcomes(child feels capable and productive) </a:t>
            </a:r>
          </a:p>
          <a:p>
            <a:r>
              <a:rPr lang="en-US" dirty="0" smtClean="0"/>
              <a:t>Punish/ridicule/shame causes </a:t>
            </a:r>
          </a:p>
          <a:p>
            <a:pPr lvl="1"/>
            <a:r>
              <a:rPr lang="en-US" dirty="0" smtClean="0"/>
              <a:t>messy</a:t>
            </a:r>
            <a:r>
              <a:rPr lang="en-US" dirty="0"/>
              <a:t>, wasteful, destructive personality(anal expulsive personality</a:t>
            </a:r>
            <a:r>
              <a:rPr lang="en-US" dirty="0" smtClean="0"/>
              <a:t>)</a:t>
            </a:r>
          </a:p>
          <a:p>
            <a:r>
              <a:rPr lang="en-US" dirty="0" smtClean="0"/>
              <a:t>Attitude to time, cleanliness, and money are linked to phase</a:t>
            </a:r>
          </a:p>
          <a:p>
            <a:r>
              <a:rPr lang="en-US" dirty="0" smtClean="0"/>
              <a:t>Anal Eliminative are generous, untidy, &amp; chaotic</a:t>
            </a:r>
          </a:p>
          <a:p>
            <a:r>
              <a:rPr lang="en-US" dirty="0" smtClean="0"/>
              <a:t>Anal retentives are mean, meticulous, and mindful</a:t>
            </a:r>
          </a:p>
          <a:p>
            <a:r>
              <a:rPr lang="en-US" dirty="0" smtClean="0"/>
              <a:t>They become officialdom, quality controllers, and bakers</a:t>
            </a:r>
            <a:endParaRPr lang="en-US" dirty="0"/>
          </a:p>
          <a:p>
            <a:endParaRPr lang="en-US" dirty="0"/>
          </a:p>
        </p:txBody>
      </p:sp>
      <p:sp>
        <p:nvSpPr>
          <p:cNvPr id="2" name="Title 1"/>
          <p:cNvSpPr>
            <a:spLocks noGrp="1"/>
          </p:cNvSpPr>
          <p:nvPr>
            <p:ph type="title"/>
          </p:nvPr>
        </p:nvSpPr>
        <p:spPr/>
        <p:txBody>
          <a:bodyPr/>
          <a:lstStyle/>
          <a:p>
            <a:r>
              <a:rPr lang="en-US" dirty="0" smtClean="0"/>
              <a:t>Traits and Fixations: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5047664"/>
            <a:ext cx="265747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2382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102" y="1038225"/>
            <a:ext cx="8056098" cy="4067175"/>
          </a:xfrm>
        </p:spPr>
        <p:txBody>
          <a:bodyPr>
            <a:normAutofit lnSpcReduction="10000"/>
          </a:bodyPr>
          <a:lstStyle/>
          <a:p>
            <a:r>
              <a:rPr lang="en-US" dirty="0" smtClean="0"/>
              <a:t>Age Range: 2-5</a:t>
            </a:r>
          </a:p>
          <a:p>
            <a:r>
              <a:rPr lang="en-US" dirty="0" smtClean="0"/>
              <a:t>Primary </a:t>
            </a:r>
            <a:r>
              <a:rPr lang="en-US" dirty="0"/>
              <a:t>focus: genitals </a:t>
            </a:r>
          </a:p>
          <a:p>
            <a:r>
              <a:rPr lang="en-US" dirty="0"/>
              <a:t>Children discover difference between men and women </a:t>
            </a:r>
          </a:p>
          <a:p>
            <a:r>
              <a:rPr lang="en-US" dirty="0"/>
              <a:t>Boy view father as rival for mother affection(The </a:t>
            </a:r>
            <a:r>
              <a:rPr lang="en-US" dirty="0" smtClean="0"/>
              <a:t>Oedipal </a:t>
            </a:r>
            <a:r>
              <a:rPr lang="en-US" dirty="0"/>
              <a:t>Complex</a:t>
            </a:r>
            <a:r>
              <a:rPr lang="en-US" dirty="0" smtClean="0"/>
              <a:t>)</a:t>
            </a:r>
            <a:endParaRPr lang="en-US" dirty="0"/>
          </a:p>
          <a:p>
            <a:r>
              <a:rPr lang="en-US" dirty="0"/>
              <a:t>Castration anxiety: fear of punishment from </a:t>
            </a:r>
            <a:r>
              <a:rPr lang="en-US" dirty="0" smtClean="0"/>
              <a:t>dad</a:t>
            </a:r>
            <a:endParaRPr lang="en-US" dirty="0"/>
          </a:p>
          <a:p>
            <a:r>
              <a:rPr lang="en-US" dirty="0"/>
              <a:t>Child identifies with the same sex parent as means of possessing other parent </a:t>
            </a:r>
          </a:p>
          <a:p>
            <a:pPr marL="109728" indent="0">
              <a:buNone/>
            </a:pPr>
            <a:endParaRPr lang="en-US" dirty="0"/>
          </a:p>
        </p:txBody>
      </p:sp>
      <p:sp>
        <p:nvSpPr>
          <p:cNvPr id="2" name="Title 1"/>
          <p:cNvSpPr>
            <a:spLocks noGrp="1"/>
          </p:cNvSpPr>
          <p:nvPr>
            <p:ph type="title"/>
          </p:nvPr>
        </p:nvSpPr>
        <p:spPr/>
        <p:txBody>
          <a:bodyPr/>
          <a:lstStyle/>
          <a:p>
            <a:r>
              <a:rPr lang="en-US" dirty="0" smtClean="0"/>
              <a:t>The Phallic Stage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81000"/>
            <a:ext cx="220980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648200"/>
            <a:ext cx="223837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7162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Characteristics Associated with stage</a:t>
            </a:r>
          </a:p>
          <a:p>
            <a:pPr lvl="1"/>
            <a:r>
              <a:rPr lang="en-US" dirty="0" smtClean="0"/>
              <a:t>Pride and doubt</a:t>
            </a:r>
          </a:p>
          <a:p>
            <a:pPr lvl="1"/>
            <a:r>
              <a:rPr lang="en-US" dirty="0" smtClean="0"/>
              <a:t> boldness</a:t>
            </a:r>
          </a:p>
          <a:p>
            <a:pPr lvl="1"/>
            <a:r>
              <a:rPr lang="en-US" dirty="0" smtClean="0"/>
              <a:t>timidity </a:t>
            </a:r>
          </a:p>
          <a:p>
            <a:r>
              <a:rPr lang="en-US" dirty="0" smtClean="0"/>
              <a:t>Vanity or recklessness in adulthood</a:t>
            </a:r>
          </a:p>
          <a:p>
            <a:r>
              <a:rPr lang="en-US" dirty="0" smtClean="0"/>
              <a:t>Poor resolution: leaf to promiscuity or chastity.</a:t>
            </a:r>
          </a:p>
          <a:p>
            <a:r>
              <a:rPr lang="en-US" dirty="0" smtClean="0"/>
              <a:t>Parent fixation</a:t>
            </a:r>
          </a:p>
          <a:p>
            <a:r>
              <a:rPr lang="en-US" dirty="0" smtClean="0"/>
              <a:t>Always focusing on the past</a:t>
            </a:r>
          </a:p>
          <a:p>
            <a:endParaRPr lang="en-US" dirty="0"/>
          </a:p>
        </p:txBody>
      </p:sp>
      <p:sp>
        <p:nvSpPr>
          <p:cNvPr id="3" name="Title 2"/>
          <p:cNvSpPr>
            <a:spLocks noGrp="1"/>
          </p:cNvSpPr>
          <p:nvPr>
            <p:ph type="title"/>
          </p:nvPr>
        </p:nvSpPr>
        <p:spPr/>
        <p:txBody>
          <a:bodyPr/>
          <a:lstStyle/>
          <a:p>
            <a:r>
              <a:rPr lang="en-US" dirty="0" smtClean="0"/>
              <a:t>Traits and Fixations:</a:t>
            </a:r>
            <a:endParaRPr lang="en-US" dirty="0"/>
          </a:p>
        </p:txBody>
      </p:sp>
    </p:spTree>
    <p:extLst>
      <p:ext uri="{BB962C8B-B14F-4D97-AF65-F5344CB8AC3E}">
        <p14:creationId xmlns:p14="http://schemas.microsoft.com/office/powerpoint/2010/main" val="4144257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7772400" cy="4005072"/>
          </a:xfrm>
        </p:spPr>
        <p:txBody>
          <a:bodyPr>
            <a:normAutofit fontScale="92500" lnSpcReduction="20000"/>
          </a:bodyPr>
          <a:lstStyle/>
          <a:p>
            <a:r>
              <a:rPr lang="en-US" dirty="0"/>
              <a:t>Libido (sexual) interests are suppressed</a:t>
            </a:r>
          </a:p>
          <a:p>
            <a:r>
              <a:rPr lang="en-US" dirty="0"/>
              <a:t>Development of ego and superego contribute to this period of calm.</a:t>
            </a:r>
          </a:p>
          <a:p>
            <a:r>
              <a:rPr lang="en-US" dirty="0"/>
              <a:t>Begins when children enter school and become concerned with relationships, hobbies, and other interests.</a:t>
            </a:r>
          </a:p>
          <a:p>
            <a:r>
              <a:rPr lang="en-US" dirty="0"/>
              <a:t>Time of exploration where sexual energy is directed to intellectual pursuits and interactions.</a:t>
            </a:r>
          </a:p>
          <a:p>
            <a:r>
              <a:rPr lang="en-US" dirty="0"/>
              <a:t>Stage is important in development of communication skills and self-confidence</a:t>
            </a:r>
          </a:p>
          <a:p>
            <a:endParaRPr lang="en-US" dirty="0"/>
          </a:p>
        </p:txBody>
      </p:sp>
      <p:sp>
        <p:nvSpPr>
          <p:cNvPr id="2" name="Title 1"/>
          <p:cNvSpPr>
            <a:spLocks noGrp="1"/>
          </p:cNvSpPr>
          <p:nvPr>
            <p:ph type="title"/>
          </p:nvPr>
        </p:nvSpPr>
        <p:spPr/>
        <p:txBody>
          <a:bodyPr/>
          <a:lstStyle/>
          <a:p>
            <a:r>
              <a:rPr lang="en-US" dirty="0" smtClean="0"/>
              <a:t>The Latent Period: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054" y="5029200"/>
            <a:ext cx="25146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Image result for psychoanaly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095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Asexual </a:t>
            </a:r>
          </a:p>
          <a:p>
            <a:r>
              <a:rPr lang="en-US" dirty="0" smtClean="0"/>
              <a:t>Workaholic</a:t>
            </a:r>
          </a:p>
          <a:p>
            <a:r>
              <a:rPr lang="en-US" dirty="0" smtClean="0"/>
              <a:t>Focus on the same sex</a:t>
            </a:r>
            <a:endParaRPr lang="en-US" dirty="0"/>
          </a:p>
        </p:txBody>
      </p:sp>
      <p:sp>
        <p:nvSpPr>
          <p:cNvPr id="2" name="Title 1"/>
          <p:cNvSpPr>
            <a:spLocks noGrp="1"/>
          </p:cNvSpPr>
          <p:nvPr>
            <p:ph type="title"/>
          </p:nvPr>
        </p:nvSpPr>
        <p:spPr/>
        <p:txBody>
          <a:bodyPr/>
          <a:lstStyle/>
          <a:p>
            <a:r>
              <a:rPr lang="en-US" dirty="0" smtClean="0"/>
              <a:t>Fixations:</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446584"/>
            <a:ext cx="33528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1248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43000"/>
            <a:ext cx="8229600" cy="4525963"/>
          </a:xfrm>
        </p:spPr>
        <p:txBody>
          <a:bodyPr>
            <a:normAutofit fontScale="92500" lnSpcReduction="10000"/>
          </a:bodyPr>
          <a:lstStyle/>
          <a:p>
            <a:r>
              <a:rPr lang="en-US" dirty="0"/>
              <a:t>Age Range: Puberty to death</a:t>
            </a:r>
          </a:p>
          <a:p>
            <a:r>
              <a:rPr lang="en-US" dirty="0"/>
              <a:t>Strong sexual interest in the opposite sex</a:t>
            </a:r>
          </a:p>
          <a:p>
            <a:r>
              <a:rPr lang="en-US" dirty="0"/>
              <a:t>Begins in puberty but remains throughout whole life</a:t>
            </a:r>
          </a:p>
          <a:p>
            <a:r>
              <a:rPr lang="en-US" dirty="0"/>
              <a:t>Different from rest of stage which is focused only on individuals needs, interest and the interest in the welfare of others grows during this stage.</a:t>
            </a:r>
          </a:p>
          <a:p>
            <a:r>
              <a:rPr lang="en-US" dirty="0"/>
              <a:t>If other stages completed successfully, the individual should be well-balanced, warm, and caring. </a:t>
            </a:r>
          </a:p>
          <a:p>
            <a:r>
              <a:rPr lang="en-US" dirty="0"/>
              <a:t>Goal: to establish a balance between the various areas of life.</a:t>
            </a:r>
          </a:p>
          <a:p>
            <a:endParaRPr lang="en-US" dirty="0"/>
          </a:p>
        </p:txBody>
      </p:sp>
      <p:sp>
        <p:nvSpPr>
          <p:cNvPr id="4" name="Title 3"/>
          <p:cNvSpPr>
            <a:spLocks noGrp="1"/>
          </p:cNvSpPr>
          <p:nvPr>
            <p:ph type="title"/>
          </p:nvPr>
        </p:nvSpPr>
        <p:spPr/>
        <p:txBody>
          <a:bodyPr/>
          <a:lstStyle/>
          <a:p>
            <a:r>
              <a:rPr lang="en-US" dirty="0" smtClean="0"/>
              <a:t>The Genital Stage: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257800"/>
            <a:ext cx="3181350" cy="1438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6657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Guilt of sexuality</a:t>
            </a:r>
          </a:p>
          <a:p>
            <a:r>
              <a:rPr lang="en-US" dirty="0" smtClean="0"/>
              <a:t>Feelings of inadequacy</a:t>
            </a:r>
          </a:p>
          <a:p>
            <a:r>
              <a:rPr lang="en-US" dirty="0" smtClean="0"/>
              <a:t>Poor sexual relationships</a:t>
            </a:r>
          </a:p>
          <a:p>
            <a:r>
              <a:rPr lang="en-US" dirty="0" smtClean="0"/>
              <a:t>Anxious feelings regarding the opposite sex</a:t>
            </a:r>
            <a:endParaRPr lang="en-US" dirty="0"/>
          </a:p>
        </p:txBody>
      </p:sp>
      <p:sp>
        <p:nvSpPr>
          <p:cNvPr id="2" name="Title 1"/>
          <p:cNvSpPr>
            <a:spLocks noGrp="1"/>
          </p:cNvSpPr>
          <p:nvPr>
            <p:ph type="title"/>
          </p:nvPr>
        </p:nvSpPr>
        <p:spPr/>
        <p:txBody>
          <a:bodyPr/>
          <a:lstStyle/>
          <a:p>
            <a:r>
              <a:rPr lang="en-US" dirty="0" smtClean="0"/>
              <a:t>Fixations:</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9544" y="3581400"/>
            <a:ext cx="3501902" cy="2623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428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Established in America between WW1 and WW2</a:t>
            </a:r>
          </a:p>
          <a:p>
            <a:r>
              <a:rPr lang="en-US" dirty="0" smtClean="0"/>
              <a:t>The most popular part of the Theory became ego psychology and influenced many to travel to the United States</a:t>
            </a:r>
          </a:p>
          <a:p>
            <a:r>
              <a:rPr lang="en-US" dirty="0" smtClean="0"/>
              <a:t>Popular text included</a:t>
            </a:r>
          </a:p>
          <a:p>
            <a:pPr lvl="1"/>
            <a:r>
              <a:rPr lang="en-US" i="1" dirty="0" smtClean="0"/>
              <a:t>The ego and the Id</a:t>
            </a:r>
          </a:p>
          <a:p>
            <a:pPr lvl="1"/>
            <a:r>
              <a:rPr lang="en-US" i="1" dirty="0" smtClean="0"/>
              <a:t>The Problem of Anxiety</a:t>
            </a:r>
          </a:p>
          <a:p>
            <a:r>
              <a:rPr lang="en-US" dirty="0" smtClean="0"/>
              <a:t>Became popular in American for about 50 years </a:t>
            </a:r>
            <a:endParaRPr lang="en-US" dirty="0"/>
          </a:p>
        </p:txBody>
      </p:sp>
      <p:sp>
        <p:nvSpPr>
          <p:cNvPr id="3" name="Title 2"/>
          <p:cNvSpPr>
            <a:spLocks noGrp="1"/>
          </p:cNvSpPr>
          <p:nvPr>
            <p:ph type="title"/>
          </p:nvPr>
        </p:nvSpPr>
        <p:spPr/>
        <p:txBody>
          <a:bodyPr/>
          <a:lstStyle/>
          <a:p>
            <a:r>
              <a:rPr lang="en-US" dirty="0" smtClean="0"/>
              <a:t>History of Psychoanalysis:</a:t>
            </a:r>
            <a:endParaRPr lang="en-US" dirty="0"/>
          </a:p>
        </p:txBody>
      </p:sp>
    </p:spTree>
    <p:extLst>
      <p:ext uri="{BB962C8B-B14F-4D97-AF65-F5344CB8AC3E}">
        <p14:creationId xmlns:p14="http://schemas.microsoft.com/office/powerpoint/2010/main" val="1971132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da-DK" dirty="0"/>
              <a:t>McLeod, S. A. (2008). Erik Erikson. Retrieved </a:t>
            </a:r>
            <a:endParaRPr lang="da-DK" dirty="0" smtClean="0"/>
          </a:p>
          <a:p>
            <a:pPr marL="109728" indent="0">
              <a:buNone/>
            </a:pPr>
            <a:r>
              <a:rPr lang="da-DK" dirty="0" smtClean="0">
                <a:hlinkClick r:id="rId2"/>
              </a:rPr>
              <a:t>http</a:t>
            </a:r>
            <a:r>
              <a:rPr lang="da-DK" dirty="0">
                <a:hlinkClick r:id="rId2"/>
              </a:rPr>
              <a:t>://</a:t>
            </a:r>
            <a:r>
              <a:rPr lang="da-DK" dirty="0" smtClean="0">
                <a:hlinkClick r:id="rId2"/>
              </a:rPr>
              <a:t>www.simplypsychology.org/Erik-Erikson.html</a:t>
            </a:r>
            <a:endParaRPr lang="da-DK" dirty="0" smtClean="0"/>
          </a:p>
          <a:p>
            <a:r>
              <a:rPr lang="en-US" dirty="0"/>
              <a:t>About Psychoanalysis. (</a:t>
            </a:r>
            <a:r>
              <a:rPr lang="en-US" dirty="0" err="1"/>
              <a:t>n.d.</a:t>
            </a:r>
            <a:r>
              <a:rPr lang="en-US" dirty="0"/>
              <a:t>). Retrieved September 22, 2014, from </a:t>
            </a:r>
            <a:endParaRPr lang="en-US" dirty="0" smtClean="0"/>
          </a:p>
          <a:p>
            <a:pPr marL="109728" indent="0">
              <a:buNone/>
            </a:pPr>
            <a:r>
              <a:rPr lang="en-US" dirty="0" smtClean="0">
                <a:hlinkClick r:id="rId3"/>
              </a:rPr>
              <a:t>http</a:t>
            </a:r>
            <a:r>
              <a:rPr lang="en-US" dirty="0">
                <a:hlinkClick r:id="rId3"/>
              </a:rPr>
              <a:t>://</a:t>
            </a:r>
            <a:r>
              <a:rPr lang="en-US" dirty="0" smtClean="0">
                <a:hlinkClick r:id="rId3"/>
              </a:rPr>
              <a:t>www.apsa.org/About_Psychoanalysis.aspx</a:t>
            </a:r>
            <a:endParaRPr lang="en-US" dirty="0" smtClean="0"/>
          </a:p>
          <a:p>
            <a:r>
              <a:rPr lang="en-US" dirty="0" smtClean="0"/>
              <a:t>Adrian </a:t>
            </a:r>
            <a:r>
              <a:rPr lang="en-US" dirty="0" err="1" smtClean="0"/>
              <a:t>Furdham</a:t>
            </a:r>
            <a:r>
              <a:rPr lang="en-US" dirty="0" smtClean="0"/>
              <a:t>, (2015). Psychosexual Stages: </a:t>
            </a:r>
            <a:r>
              <a:rPr lang="en-US" dirty="0" err="1" smtClean="0"/>
              <a:t>Freads</a:t>
            </a:r>
            <a:r>
              <a:rPr lang="en-US" dirty="0" smtClean="0"/>
              <a:t> </a:t>
            </a:r>
            <a:r>
              <a:rPr lang="en-US" dirty="0" err="1" smtClean="0"/>
              <a:t>Theroy</a:t>
            </a:r>
            <a:r>
              <a:rPr lang="en-US" dirty="0" smtClean="0"/>
              <a:t>.</a:t>
            </a:r>
          </a:p>
          <a:p>
            <a:pPr marL="109728" indent="0">
              <a:buNone/>
            </a:pPr>
            <a:r>
              <a:rPr lang="en-US" dirty="0">
                <a:hlinkClick r:id="rId4"/>
              </a:rPr>
              <a:t>https://</a:t>
            </a:r>
            <a:r>
              <a:rPr lang="en-US" dirty="0" smtClean="0">
                <a:hlinkClick r:id="rId4"/>
              </a:rPr>
              <a:t>www.psychologytoday.com/blog/sideways-view/201509/psychosexual-stages-freud-s-theory</a:t>
            </a:r>
            <a:endParaRPr lang="en-US" dirty="0" smtClean="0"/>
          </a:p>
          <a:p>
            <a:pPr marL="109728" indent="0">
              <a:buNone/>
            </a:pPr>
            <a:endParaRPr lang="en-US" dirty="0"/>
          </a:p>
          <a:p>
            <a:pPr marL="109728" indent="0">
              <a:buNone/>
            </a:pPr>
            <a:endParaRPr lang="da-DK" dirty="0"/>
          </a:p>
        </p:txBody>
      </p:sp>
      <p:sp>
        <p:nvSpPr>
          <p:cNvPr id="2" name="Title 1"/>
          <p:cNvSpPr>
            <a:spLocks noGrp="1"/>
          </p:cNvSpPr>
          <p:nvPr>
            <p:ph type="title"/>
          </p:nvPr>
        </p:nvSpPr>
        <p:spPr/>
        <p:txBody>
          <a:bodyPr/>
          <a:lstStyle/>
          <a:p>
            <a:r>
              <a:rPr lang="en-US" dirty="0" smtClean="0"/>
              <a:t>Citations:</a:t>
            </a:r>
            <a:endParaRPr lang="en-US" dirty="0"/>
          </a:p>
        </p:txBody>
      </p:sp>
    </p:spTree>
    <p:extLst>
      <p:ext uri="{BB962C8B-B14F-4D97-AF65-F5344CB8AC3E}">
        <p14:creationId xmlns:p14="http://schemas.microsoft.com/office/powerpoint/2010/main" val="1219161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676400"/>
            <a:ext cx="3429000" cy="4114800"/>
          </a:xfrm>
        </p:spPr>
        <p:txBody>
          <a:bodyPr>
            <a:normAutofit fontScale="92500" lnSpcReduction="20000"/>
          </a:bodyPr>
          <a:lstStyle/>
          <a:p>
            <a:r>
              <a:rPr lang="en-US" sz="3600" dirty="0" smtClean="0"/>
              <a:t>A theory that explains adult behavior through childhood experiences or the unconscious mind.</a:t>
            </a:r>
            <a:endParaRPr lang="en-US" sz="3600" dirty="0" smtClean="0"/>
          </a:p>
          <a:p>
            <a:endParaRPr lang="en-US" sz="3600" dirty="0" smtClean="0"/>
          </a:p>
        </p:txBody>
      </p:sp>
      <p:sp>
        <p:nvSpPr>
          <p:cNvPr id="7" name="Title 6"/>
          <p:cNvSpPr>
            <a:spLocks noGrp="1"/>
          </p:cNvSpPr>
          <p:nvPr>
            <p:ph type="title"/>
          </p:nvPr>
        </p:nvSpPr>
        <p:spPr>
          <a:xfrm>
            <a:off x="914400" y="533400"/>
            <a:ext cx="7315200" cy="1154097"/>
          </a:xfrm>
        </p:spPr>
        <p:txBody>
          <a:bodyPr>
            <a:normAutofit fontScale="90000"/>
          </a:bodyPr>
          <a:lstStyle/>
          <a:p>
            <a:pPr algn="ctr"/>
            <a:r>
              <a:rPr lang="en-US" dirty="0" smtClean="0"/>
              <a:t>What is the Psychoanalytic Theory?</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600200"/>
            <a:ext cx="4648200" cy="4674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2978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1154097"/>
          </a:xfrm>
        </p:spPr>
        <p:txBody>
          <a:bodyPr>
            <a:normAutofit fontScale="90000"/>
          </a:bodyPr>
          <a:lstStyle/>
          <a:p>
            <a:r>
              <a:rPr lang="en-US" smtClean="0"/>
              <a:t>Influential People: Erik Erikson</a:t>
            </a:r>
            <a:endParaRPr lang="en-US" dirty="0"/>
          </a:p>
        </p:txBody>
      </p:sp>
      <p:sp>
        <p:nvSpPr>
          <p:cNvPr id="8" name="Content Placeholder 7"/>
          <p:cNvSpPr>
            <a:spLocks noGrp="1"/>
          </p:cNvSpPr>
          <p:nvPr>
            <p:ph idx="1"/>
          </p:nvPr>
        </p:nvSpPr>
        <p:spPr>
          <a:xfrm>
            <a:off x="152400" y="1066800"/>
            <a:ext cx="4953000" cy="5105400"/>
          </a:xfrm>
        </p:spPr>
        <p:txBody>
          <a:bodyPr>
            <a:normAutofit lnSpcReduction="10000"/>
          </a:bodyPr>
          <a:lstStyle/>
          <a:p>
            <a:r>
              <a:rPr lang="en-US" dirty="0" smtClean="0"/>
              <a:t>Added on to the Theory</a:t>
            </a:r>
          </a:p>
          <a:p>
            <a:r>
              <a:rPr lang="en-US" dirty="0" smtClean="0"/>
              <a:t>Believed that culture and society influenced the ego of a person</a:t>
            </a:r>
          </a:p>
          <a:p>
            <a:r>
              <a:rPr lang="en-US" dirty="0" smtClean="0"/>
              <a:t>Focused on how social interactions influence personality</a:t>
            </a:r>
          </a:p>
          <a:p>
            <a:r>
              <a:rPr lang="en-US" dirty="0" smtClean="0"/>
              <a:t>Came up with the idea of 8 stages beginning at birth in which a person develops trust and identifies who they are in society.</a:t>
            </a:r>
          </a:p>
          <a:p>
            <a:endParaRPr lang="en-US" dirty="0" smtClean="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19200"/>
            <a:ext cx="3581400" cy="50312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391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066800"/>
            <a:ext cx="5029200" cy="4953000"/>
          </a:xfrm>
        </p:spPr>
        <p:txBody>
          <a:bodyPr>
            <a:normAutofit fontScale="92500" lnSpcReduction="20000"/>
          </a:bodyPr>
          <a:lstStyle/>
          <a:p>
            <a:r>
              <a:rPr lang="en-US" dirty="0" smtClean="0"/>
              <a:t>19</a:t>
            </a:r>
            <a:r>
              <a:rPr lang="en-US" baseline="30000" dirty="0" smtClean="0"/>
              <a:t>th</a:t>
            </a:r>
            <a:r>
              <a:rPr lang="en-US" dirty="0" smtClean="0"/>
              <a:t> </a:t>
            </a:r>
            <a:r>
              <a:rPr lang="en-US" dirty="0" smtClean="0"/>
              <a:t>Century Scientist</a:t>
            </a:r>
            <a:endParaRPr lang="en-US" dirty="0" smtClean="0"/>
          </a:p>
          <a:p>
            <a:r>
              <a:rPr lang="en-US" dirty="0" smtClean="0"/>
              <a:t>Developed </a:t>
            </a:r>
            <a:r>
              <a:rPr lang="en-US" dirty="0" smtClean="0"/>
              <a:t>a Controversial</a:t>
            </a:r>
          </a:p>
          <a:p>
            <a:pPr marL="109728" indent="0">
              <a:buNone/>
            </a:pPr>
            <a:r>
              <a:rPr lang="en-US" dirty="0" smtClean="0"/>
              <a:t> Theory, Psychoanalysis</a:t>
            </a:r>
            <a:endParaRPr lang="en-US" dirty="0" smtClean="0"/>
          </a:p>
          <a:p>
            <a:r>
              <a:rPr lang="en-US" dirty="0" smtClean="0"/>
              <a:t>Had multiple ideas on  personality development</a:t>
            </a:r>
            <a:r>
              <a:rPr lang="en-US" dirty="0" smtClean="0"/>
              <a:t>, </a:t>
            </a:r>
            <a:r>
              <a:rPr lang="en-US" dirty="0" smtClean="0"/>
              <a:t>mental health</a:t>
            </a:r>
            <a:r>
              <a:rPr lang="en-US" dirty="0" smtClean="0"/>
              <a:t>, </a:t>
            </a:r>
            <a:r>
              <a:rPr lang="en-US" dirty="0" smtClean="0"/>
              <a:t>and various </a:t>
            </a:r>
            <a:r>
              <a:rPr lang="en-US" dirty="0" smtClean="0"/>
              <a:t>illness theories</a:t>
            </a:r>
            <a:r>
              <a:rPr lang="en-US" dirty="0" smtClean="0"/>
              <a:t>.</a:t>
            </a:r>
          </a:p>
          <a:p>
            <a:r>
              <a:rPr lang="en-US" dirty="0" smtClean="0"/>
              <a:t>Emphasized the idea that behavior was caused by our unconsciousness </a:t>
            </a:r>
            <a:endParaRPr lang="en-US" dirty="0" smtClean="0"/>
          </a:p>
          <a:p>
            <a:r>
              <a:rPr lang="en-US" dirty="0" smtClean="0"/>
              <a:t>He came up with a psychosexual development to explain how different adult traits result from childhood experiences.</a:t>
            </a:r>
            <a:endParaRPr lang="en-US" dirty="0" smtClean="0"/>
          </a:p>
          <a:p>
            <a:endParaRPr lang="en-US" dirty="0"/>
          </a:p>
        </p:txBody>
      </p:sp>
      <p:sp>
        <p:nvSpPr>
          <p:cNvPr id="2" name="Title 1"/>
          <p:cNvSpPr>
            <a:spLocks noGrp="1"/>
          </p:cNvSpPr>
          <p:nvPr>
            <p:ph type="title"/>
          </p:nvPr>
        </p:nvSpPr>
        <p:spPr/>
        <p:txBody>
          <a:bodyPr>
            <a:normAutofit/>
          </a:bodyPr>
          <a:lstStyle/>
          <a:p>
            <a:r>
              <a:rPr lang="en-US" sz="3500" dirty="0" smtClean="0"/>
              <a:t>Sigmund Freud</a:t>
            </a:r>
            <a:endParaRPr lang="en-US" sz="35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889782"/>
            <a:ext cx="3733800" cy="52539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3426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It attempted to cure behavior</a:t>
            </a:r>
            <a:r>
              <a:rPr lang="en-US" dirty="0"/>
              <a:t> </a:t>
            </a:r>
            <a:r>
              <a:rPr lang="en-US" dirty="0" smtClean="0"/>
              <a:t>t</a:t>
            </a:r>
            <a:r>
              <a:rPr lang="en-US" dirty="0" smtClean="0"/>
              <a:t>hrough multiple sessions</a:t>
            </a:r>
          </a:p>
          <a:p>
            <a:r>
              <a:rPr lang="en-US" dirty="0" smtClean="0"/>
              <a:t>A patient sits down and expresses their thoughts, meanwhile the therapist takes note</a:t>
            </a:r>
          </a:p>
          <a:p>
            <a:r>
              <a:rPr lang="en-US" dirty="0" smtClean="0"/>
              <a:t>This provided information about the unconscious mind</a:t>
            </a:r>
          </a:p>
          <a:p>
            <a:r>
              <a:rPr lang="en-US" dirty="0" smtClean="0"/>
              <a:t>Free Association- A patient would blurt out words after hearing a word sai</a:t>
            </a:r>
            <a:r>
              <a:rPr lang="en-US" dirty="0" smtClean="0"/>
              <a:t>d by the therapist.</a:t>
            </a:r>
            <a:r>
              <a:rPr lang="en-US" dirty="0" smtClean="0"/>
              <a:t> </a:t>
            </a:r>
            <a:endParaRPr lang="en-US" dirty="0"/>
          </a:p>
        </p:txBody>
      </p:sp>
      <p:sp>
        <p:nvSpPr>
          <p:cNvPr id="2" name="Title 1"/>
          <p:cNvSpPr>
            <a:spLocks noGrp="1"/>
          </p:cNvSpPr>
          <p:nvPr>
            <p:ph type="title"/>
          </p:nvPr>
        </p:nvSpPr>
        <p:spPr/>
        <p:txBody>
          <a:bodyPr/>
          <a:lstStyle/>
          <a:p>
            <a:pPr algn="ctr"/>
            <a:r>
              <a:rPr lang="en-US" dirty="0" smtClean="0"/>
              <a:t>How is it an approach?</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988" y="4953000"/>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9094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162929"/>
            <a:ext cx="8610600" cy="5029200"/>
          </a:xfrm>
        </p:spPr>
        <p:txBody>
          <a:bodyPr>
            <a:normAutofit fontScale="85000" lnSpcReduction="20000"/>
          </a:bodyPr>
          <a:lstStyle/>
          <a:p>
            <a:r>
              <a:rPr lang="en-US" dirty="0" smtClean="0"/>
              <a:t>Personality develops over the course of childhood up until age of 5</a:t>
            </a:r>
          </a:p>
          <a:p>
            <a:r>
              <a:rPr lang="en-US" dirty="0" smtClean="0"/>
              <a:t>Personality develops through a series of childhood stages focused on certain erogenous area( mouth, anus, etc.)</a:t>
            </a:r>
          </a:p>
          <a:p>
            <a:r>
              <a:rPr lang="en-US" dirty="0" smtClean="0"/>
              <a:t>Sexuality: all </a:t>
            </a:r>
            <a:r>
              <a:rPr lang="en-US" dirty="0"/>
              <a:t>pleasurable actions and </a:t>
            </a:r>
            <a:r>
              <a:rPr lang="en-US" dirty="0" smtClean="0"/>
              <a:t>thoughts</a:t>
            </a:r>
          </a:p>
          <a:p>
            <a:r>
              <a:rPr lang="en-US" dirty="0" smtClean="0"/>
              <a:t>Libido (psychosexual energy)-driving force behind behavior</a:t>
            </a:r>
          </a:p>
          <a:p>
            <a:r>
              <a:rPr lang="en-US" dirty="0" smtClean="0"/>
              <a:t>If stages are completed successfully, a healthy personality is the result.</a:t>
            </a:r>
          </a:p>
          <a:p>
            <a:r>
              <a:rPr lang="en-US" dirty="0" smtClean="0"/>
              <a:t>The </a:t>
            </a:r>
            <a:r>
              <a:rPr lang="en-US" dirty="0"/>
              <a:t>problems face on each stage are reflected in adult personality</a:t>
            </a:r>
          </a:p>
          <a:p>
            <a:r>
              <a:rPr lang="en-US" dirty="0"/>
              <a:t>As areas of the body develop into sources of potential frustration or/and pleasure</a:t>
            </a:r>
          </a:p>
          <a:p>
            <a:r>
              <a:rPr lang="en-US" dirty="0" smtClean="0"/>
              <a:t>What </a:t>
            </a:r>
            <a:r>
              <a:rPr lang="en-US" dirty="0"/>
              <a:t>develops is how sexual energy accumulates and is discharged as we mature</a:t>
            </a:r>
          </a:p>
          <a:p>
            <a:endParaRPr lang="en-US" dirty="0" smtClean="0"/>
          </a:p>
          <a:p>
            <a:endParaRPr lang="en-US" dirty="0" smtClean="0"/>
          </a:p>
          <a:p>
            <a:endParaRPr lang="en-US" dirty="0"/>
          </a:p>
        </p:txBody>
      </p:sp>
      <p:sp>
        <p:nvSpPr>
          <p:cNvPr id="2" name="Title 1"/>
          <p:cNvSpPr>
            <a:spLocks noGrp="1"/>
          </p:cNvSpPr>
          <p:nvPr>
            <p:ph type="title"/>
          </p:nvPr>
        </p:nvSpPr>
        <p:spPr>
          <a:xfrm>
            <a:off x="457200" y="152400"/>
            <a:ext cx="8229600" cy="1143000"/>
          </a:xfrm>
        </p:spPr>
        <p:txBody>
          <a:bodyPr>
            <a:normAutofit fontScale="90000"/>
          </a:bodyPr>
          <a:lstStyle/>
          <a:p>
            <a:pPr algn="ctr"/>
            <a:r>
              <a:rPr lang="en-US" dirty="0" smtClean="0"/>
              <a:t>What is psychosexual Development?</a:t>
            </a:r>
            <a:endParaRPr lang="en-US" dirty="0"/>
          </a:p>
        </p:txBody>
      </p:sp>
    </p:spTree>
    <p:extLst>
      <p:ext uri="{BB962C8B-B14F-4D97-AF65-F5344CB8AC3E}">
        <p14:creationId xmlns:p14="http://schemas.microsoft.com/office/powerpoint/2010/main" val="3653013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Each stage is associated with a conflict needed to be solved so the individual can advance to the next stage</a:t>
            </a:r>
          </a:p>
          <a:p>
            <a:r>
              <a:rPr lang="en-US" dirty="0"/>
              <a:t>Release sexual energy as needed in your stage and obtain the positive characteristics of that stage.</a:t>
            </a:r>
          </a:p>
          <a:p>
            <a:r>
              <a:rPr lang="en-US" dirty="0"/>
              <a:t>Troops Analogy: As troops advance, they face opposition or conflict. If they are highly successful in winning the battle or resolving the conflict, they will be able to go on to the next battle or the next stage. ( The greater the conflict the easier the troops can stay in that same battle without being able to move on.</a:t>
            </a:r>
          </a:p>
          <a:p>
            <a:endParaRPr lang="en-US" dirty="0"/>
          </a:p>
        </p:txBody>
      </p:sp>
      <p:sp>
        <p:nvSpPr>
          <p:cNvPr id="3" name="Title 2"/>
          <p:cNvSpPr>
            <a:spLocks noGrp="1"/>
          </p:cNvSpPr>
          <p:nvPr>
            <p:ph type="title"/>
          </p:nvPr>
        </p:nvSpPr>
        <p:spPr/>
        <p:txBody>
          <a:bodyPr/>
          <a:lstStyle/>
          <a:p>
            <a:pPr algn="ctr"/>
            <a:r>
              <a:rPr lang="en-US" dirty="0" smtClean="0"/>
              <a:t>The Role of Conflict</a:t>
            </a:r>
            <a:endParaRPr lang="en-US" dirty="0"/>
          </a:p>
        </p:txBody>
      </p:sp>
    </p:spTree>
    <p:extLst>
      <p:ext uri="{BB962C8B-B14F-4D97-AF65-F5344CB8AC3E}">
        <p14:creationId xmlns:p14="http://schemas.microsoft.com/office/powerpoint/2010/main" val="937985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t>Some people don’t leave one stage to go to the other</a:t>
            </a:r>
          </a:p>
          <a:p>
            <a:r>
              <a:rPr lang="en-US" dirty="0"/>
              <a:t>Needs in one stage may have not been adequately met, which causes frustration</a:t>
            </a:r>
          </a:p>
          <a:p>
            <a:r>
              <a:rPr lang="en-US" dirty="0"/>
              <a:t>Or needs may have been over satisfied that the person is reluctant to leave that stage (overindulgence) </a:t>
            </a:r>
          </a:p>
          <a:p>
            <a:r>
              <a:rPr lang="en-US" dirty="0"/>
              <a:t>Both frustration and indulgence can lead to a fixation</a:t>
            </a:r>
          </a:p>
          <a:p>
            <a:r>
              <a:rPr lang="en-US" dirty="0"/>
              <a:t>Fixation: refers to an individual being invested in one stage of development </a:t>
            </a:r>
          </a:p>
          <a:p>
            <a:r>
              <a:rPr lang="en-US" dirty="0"/>
              <a:t>Some energy is invested in each stage, so, a person will behave in some ways that reflect infancy or early childhood.</a:t>
            </a:r>
          </a:p>
          <a:p>
            <a:endParaRPr lang="en-US" dirty="0"/>
          </a:p>
        </p:txBody>
      </p:sp>
      <p:sp>
        <p:nvSpPr>
          <p:cNvPr id="3" name="Title 2"/>
          <p:cNvSpPr>
            <a:spLocks noGrp="1"/>
          </p:cNvSpPr>
          <p:nvPr>
            <p:ph type="title"/>
          </p:nvPr>
        </p:nvSpPr>
        <p:spPr/>
        <p:txBody>
          <a:bodyPr>
            <a:normAutofit fontScale="90000"/>
          </a:bodyPr>
          <a:lstStyle/>
          <a:p>
            <a:pPr algn="ctr"/>
            <a:r>
              <a:rPr lang="en-US" dirty="0" smtClean="0"/>
              <a:t>Frustration, Overindulgence, Fixation</a:t>
            </a:r>
            <a:endParaRPr lang="en-US" dirty="0"/>
          </a:p>
        </p:txBody>
      </p:sp>
    </p:spTree>
    <p:extLst>
      <p:ext uri="{BB962C8B-B14F-4D97-AF65-F5344CB8AC3E}">
        <p14:creationId xmlns:p14="http://schemas.microsoft.com/office/powerpoint/2010/main" val="31816897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3716</TotalTime>
  <Words>1121</Words>
  <Application>Microsoft Office PowerPoint</Application>
  <PresentationFormat>On-screen Show (4:3)</PresentationFormat>
  <Paragraphs>138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Concourse</vt:lpstr>
      <vt:lpstr>Psychoanalytic Theory: Freud's Psychosexual Stages</vt:lpstr>
      <vt:lpstr>History of Psychoanalysis:</vt:lpstr>
      <vt:lpstr>What is the Psychoanalytic Theory?</vt:lpstr>
      <vt:lpstr>Influential People: Erik Erikson</vt:lpstr>
      <vt:lpstr>Sigmund Freud</vt:lpstr>
      <vt:lpstr>How is it an approach?</vt:lpstr>
      <vt:lpstr>What is psychosexual Development?</vt:lpstr>
      <vt:lpstr>The Role of Conflict</vt:lpstr>
      <vt:lpstr>Frustration, Overindulgence, Fixation</vt:lpstr>
      <vt:lpstr>The Oral Stage:</vt:lpstr>
      <vt:lpstr>Traits and Fixations:</vt:lpstr>
      <vt:lpstr>The Anal Stage</vt:lpstr>
      <vt:lpstr>Traits and Fixations:</vt:lpstr>
      <vt:lpstr>The Phallic Stage</vt:lpstr>
      <vt:lpstr>Traits and Fixations:</vt:lpstr>
      <vt:lpstr>The Latent Period:</vt:lpstr>
      <vt:lpstr>Fixations:</vt:lpstr>
      <vt:lpstr>The Genital Stage:</vt:lpstr>
      <vt:lpstr>Fixations:</vt:lpstr>
      <vt:lpstr>Citations:</vt:lpstr>
    </vt:vector>
  </TitlesOfParts>
  <Company>Lindsay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Psychoanalytic Theory</dc:title>
  <dc:creator>User</dc:creator>
  <cp:lastModifiedBy>User</cp:lastModifiedBy>
  <cp:revision>38</cp:revision>
  <dcterms:created xsi:type="dcterms:W3CDTF">2016-09-04T18:50:54Z</dcterms:created>
  <dcterms:modified xsi:type="dcterms:W3CDTF">2016-09-16T16:08:43Z</dcterms:modified>
</cp:coreProperties>
</file>